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474747"/>
    <a:srgbClr val="F1F1E8"/>
    <a:srgbClr val="6DA0BD"/>
    <a:srgbClr val="EDBE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2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9FF1AC-5DBD-4F11-BE3E-0FD75A9D19E5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2527D0-B29C-4B37-8EE2-968008B8D54D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sz="1600" dirty="0">
              <a:latin typeface="Segoe UI Black" panose="020B0A02040204020203" pitchFamily="34" charset="0"/>
              <a:ea typeface="Segoe UI Black" panose="020B0A02040204020203" pitchFamily="34" charset="0"/>
            </a:rPr>
            <a:t>LIMITATATION</a:t>
          </a:r>
          <a:r>
            <a:rPr lang="en-US" sz="1800" dirty="0">
              <a:latin typeface="Segoe UI Black" panose="020B0A02040204020203" pitchFamily="34" charset="0"/>
              <a:ea typeface="Segoe UI Black" panose="020B0A02040204020203" pitchFamily="34" charset="0"/>
            </a:rPr>
            <a:t> OF ERP</a:t>
          </a:r>
        </a:p>
      </dgm:t>
    </dgm:pt>
    <dgm:pt modelId="{9047D13D-4735-4896-8AAD-EA822D319E7E}" type="parTrans" cxnId="{184B7BC6-BEF1-4FED-B2A6-9EAEB130FE1D}">
      <dgm:prSet/>
      <dgm:spPr/>
      <dgm:t>
        <a:bodyPr/>
        <a:lstStyle/>
        <a:p>
          <a:endParaRPr lang="en-US"/>
        </a:p>
      </dgm:t>
    </dgm:pt>
    <dgm:pt modelId="{CA5E82D4-F3D1-44B7-8536-65095AA92CCC}" type="sibTrans" cxnId="{184B7BC6-BEF1-4FED-B2A6-9EAEB130FE1D}">
      <dgm:prSet/>
      <dgm:spPr/>
      <dgm:t>
        <a:bodyPr/>
        <a:lstStyle/>
        <a:p>
          <a:endParaRPr lang="en-US"/>
        </a:p>
      </dgm:t>
    </dgm:pt>
    <dgm:pt modelId="{7E58FD39-89D8-4BE9-B71E-6481E546B1E1}">
      <dgm:prSet phldrT="[Text]" custT="1"/>
      <dgm:spPr>
        <a:solidFill>
          <a:srgbClr val="6DA0BD"/>
        </a:solidFill>
      </dgm:spPr>
      <dgm:t>
        <a:bodyPr/>
        <a:lstStyle/>
        <a:p>
          <a:r>
            <a:rPr lang="en-US" sz="1800" b="1" dirty="0">
              <a:latin typeface="Segoe UI Black" panose="020B0A02040204020203" pitchFamily="34" charset="0"/>
              <a:ea typeface="Segoe UI Black" panose="020B0A02040204020203" pitchFamily="34" charset="0"/>
            </a:rPr>
            <a:t>ADVANTAGES OF BI</a:t>
          </a:r>
        </a:p>
      </dgm:t>
    </dgm:pt>
    <dgm:pt modelId="{0CEB3671-1B99-4A7F-A6EF-D814BC6E5E51}" type="parTrans" cxnId="{D8B12653-7E7A-43A9-B399-C22CE4718624}">
      <dgm:prSet/>
      <dgm:spPr/>
      <dgm:t>
        <a:bodyPr/>
        <a:lstStyle/>
        <a:p>
          <a:endParaRPr lang="en-US"/>
        </a:p>
      </dgm:t>
    </dgm:pt>
    <dgm:pt modelId="{91164649-9B93-43E0-895A-9ABF8A76681A}" type="sibTrans" cxnId="{D8B12653-7E7A-43A9-B399-C22CE4718624}">
      <dgm:prSet/>
      <dgm:spPr/>
      <dgm:t>
        <a:bodyPr/>
        <a:lstStyle/>
        <a:p>
          <a:endParaRPr lang="en-US"/>
        </a:p>
      </dgm:t>
    </dgm:pt>
    <dgm:pt modelId="{664B557B-DB3B-469D-BF8E-033A2906BD1E}">
      <dgm:prSet phldrT="[Text]" custT="1"/>
      <dgm:spPr>
        <a:solidFill>
          <a:srgbClr val="474747"/>
        </a:solidFill>
      </dgm:spPr>
      <dgm:t>
        <a:bodyPr/>
        <a:lstStyle/>
        <a:p>
          <a:r>
            <a:rPr lang="en-US" sz="1800" dirty="0">
              <a:latin typeface="Segoe UI Black" panose="020B0A02040204020203" pitchFamily="34" charset="0"/>
              <a:ea typeface="Segoe UI Black" panose="020B0A02040204020203" pitchFamily="34" charset="0"/>
            </a:rPr>
            <a:t>COMPARISONS</a:t>
          </a:r>
        </a:p>
      </dgm:t>
    </dgm:pt>
    <dgm:pt modelId="{12D8714C-F435-472F-B4C3-F0C950343291}" type="parTrans" cxnId="{0035A010-8CDB-4802-95DD-9A2E479B213D}">
      <dgm:prSet/>
      <dgm:spPr/>
      <dgm:t>
        <a:bodyPr/>
        <a:lstStyle/>
        <a:p>
          <a:endParaRPr lang="en-US"/>
        </a:p>
      </dgm:t>
    </dgm:pt>
    <dgm:pt modelId="{3FFBE718-4608-4BA0-A63F-FEF732BC7C61}" type="sibTrans" cxnId="{0035A010-8CDB-4802-95DD-9A2E479B213D}">
      <dgm:prSet/>
      <dgm:spPr/>
      <dgm:t>
        <a:bodyPr/>
        <a:lstStyle/>
        <a:p>
          <a:endParaRPr lang="en-US"/>
        </a:p>
      </dgm:t>
    </dgm:pt>
    <dgm:pt modelId="{C0C7B1BA-A364-4961-8CB1-006B7C26A4AB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800" b="1" dirty="0">
              <a:latin typeface="Segoe UI Black" panose="020B0A02040204020203" pitchFamily="34" charset="0"/>
              <a:ea typeface="Segoe UI Black" panose="020B0A02040204020203" pitchFamily="34" charset="0"/>
            </a:rPr>
            <a:t>REAL WORLD EXAMPLE</a:t>
          </a:r>
        </a:p>
      </dgm:t>
    </dgm:pt>
    <dgm:pt modelId="{B411ACAD-49FE-41DE-B3B4-E0CEA86DEBFF}" type="parTrans" cxnId="{EA672082-8491-4D4B-9E21-2FB3B3255A2A}">
      <dgm:prSet/>
      <dgm:spPr/>
      <dgm:t>
        <a:bodyPr/>
        <a:lstStyle/>
        <a:p>
          <a:endParaRPr lang="en-US"/>
        </a:p>
      </dgm:t>
    </dgm:pt>
    <dgm:pt modelId="{88243BEE-3831-4D10-A5F9-BCCF8058ECEC}" type="sibTrans" cxnId="{EA672082-8491-4D4B-9E21-2FB3B3255A2A}">
      <dgm:prSet/>
      <dgm:spPr/>
      <dgm:t>
        <a:bodyPr/>
        <a:lstStyle/>
        <a:p>
          <a:endParaRPr lang="en-US"/>
        </a:p>
      </dgm:t>
    </dgm:pt>
    <dgm:pt modelId="{24AE0A6D-5542-4476-A155-5648ABA2D8B0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800" dirty="0">
              <a:latin typeface="Segoe UI Black" panose="020B0A02040204020203" pitchFamily="34" charset="0"/>
              <a:ea typeface="Segoe UI Black" panose="020B0A02040204020203" pitchFamily="34" charset="0"/>
            </a:rPr>
            <a:t>POWER BI THE GAME-CHANGER</a:t>
          </a:r>
        </a:p>
      </dgm:t>
    </dgm:pt>
    <dgm:pt modelId="{44839AA7-D8C6-498A-83BE-E3EB76878A6F}" type="parTrans" cxnId="{8A3C3C50-3354-4D56-A0E1-4C88A9630324}">
      <dgm:prSet/>
      <dgm:spPr/>
      <dgm:t>
        <a:bodyPr/>
        <a:lstStyle/>
        <a:p>
          <a:endParaRPr lang="en-US"/>
        </a:p>
      </dgm:t>
    </dgm:pt>
    <dgm:pt modelId="{EDA72EB4-1520-4B6A-A938-33DE1D216F29}" type="sibTrans" cxnId="{8A3C3C50-3354-4D56-A0E1-4C88A9630324}">
      <dgm:prSet/>
      <dgm:spPr/>
      <dgm:t>
        <a:bodyPr/>
        <a:lstStyle/>
        <a:p>
          <a:endParaRPr lang="en-US"/>
        </a:p>
      </dgm:t>
    </dgm:pt>
    <dgm:pt modelId="{D0B68262-D94A-4B96-9F34-0C03CE18F626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800" dirty="0">
              <a:latin typeface="Segoe UI Black" panose="020B0A02040204020203" pitchFamily="34" charset="0"/>
              <a:ea typeface="Segoe UI Black" panose="020B0A02040204020203" pitchFamily="34" charset="0"/>
            </a:rPr>
            <a:t>DATA TO DECISIONS</a:t>
          </a:r>
        </a:p>
      </dgm:t>
    </dgm:pt>
    <dgm:pt modelId="{382DD97F-C92B-4945-BA0B-261D072C5C75}" type="parTrans" cxnId="{E59B91A0-4099-4327-987F-27119923F0D0}">
      <dgm:prSet/>
      <dgm:spPr/>
      <dgm:t>
        <a:bodyPr/>
        <a:lstStyle/>
        <a:p>
          <a:endParaRPr lang="en-US"/>
        </a:p>
      </dgm:t>
    </dgm:pt>
    <dgm:pt modelId="{879D75FB-B811-4B93-9509-0F7E98F78667}" type="sibTrans" cxnId="{E59B91A0-4099-4327-987F-27119923F0D0}">
      <dgm:prSet/>
      <dgm:spPr/>
      <dgm:t>
        <a:bodyPr/>
        <a:lstStyle/>
        <a:p>
          <a:endParaRPr lang="en-US"/>
        </a:p>
      </dgm:t>
    </dgm:pt>
    <dgm:pt modelId="{3790EF7E-D3CD-4E25-B491-D450E2002D21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1800" b="1" dirty="0">
              <a:latin typeface="Segoe UI Black" panose="020B0A02040204020203" pitchFamily="34" charset="0"/>
              <a:ea typeface="Segoe UI Black" panose="020B0A02040204020203" pitchFamily="34" charset="0"/>
            </a:rPr>
            <a:t>MONITORING</a:t>
          </a:r>
        </a:p>
      </dgm:t>
    </dgm:pt>
    <dgm:pt modelId="{036F5384-E38D-45B8-9B74-FF4AB34CCD59}" type="parTrans" cxnId="{34D2E809-2C4C-4CC3-A372-43CB6BA558E2}">
      <dgm:prSet/>
      <dgm:spPr/>
      <dgm:t>
        <a:bodyPr/>
        <a:lstStyle/>
        <a:p>
          <a:endParaRPr lang="en-US"/>
        </a:p>
      </dgm:t>
    </dgm:pt>
    <dgm:pt modelId="{C104EEC9-7FE1-4236-ABD7-D44BA51DE923}" type="sibTrans" cxnId="{34D2E809-2C4C-4CC3-A372-43CB6BA558E2}">
      <dgm:prSet/>
      <dgm:spPr/>
      <dgm:t>
        <a:bodyPr/>
        <a:lstStyle/>
        <a:p>
          <a:endParaRPr lang="en-US"/>
        </a:p>
      </dgm:t>
    </dgm:pt>
    <dgm:pt modelId="{94E751C1-6C2F-48BC-8F27-B76AEEB8E547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800" dirty="0">
              <a:latin typeface="Segoe UI Black" panose="020B0A02040204020203" pitchFamily="34" charset="0"/>
              <a:ea typeface="Segoe UI Black" panose="020B0A02040204020203" pitchFamily="34" charset="0"/>
            </a:rPr>
            <a:t>DESIGN FOR ALL</a:t>
          </a:r>
        </a:p>
      </dgm:t>
    </dgm:pt>
    <dgm:pt modelId="{0C701E35-8C4A-4A69-8AB6-9825AEEF57E5}" type="parTrans" cxnId="{B729E931-1A71-428A-B5E4-F56380A7A463}">
      <dgm:prSet/>
      <dgm:spPr/>
      <dgm:t>
        <a:bodyPr/>
        <a:lstStyle/>
        <a:p>
          <a:endParaRPr lang="en-US"/>
        </a:p>
      </dgm:t>
    </dgm:pt>
    <dgm:pt modelId="{1909ABBF-F355-43E7-B6AE-D12433DFA355}" type="sibTrans" cxnId="{B729E931-1A71-428A-B5E4-F56380A7A463}">
      <dgm:prSet/>
      <dgm:spPr/>
      <dgm:t>
        <a:bodyPr/>
        <a:lstStyle/>
        <a:p>
          <a:endParaRPr lang="en-US"/>
        </a:p>
      </dgm:t>
    </dgm:pt>
    <dgm:pt modelId="{F4892359-D0CC-4715-BF7B-80D069B23230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800" b="1" i="0" cap="all" dirty="0">
              <a:solidFill>
                <a:srgbClr val="F1F1E8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rPr>
            <a:t>Security</a:t>
          </a:r>
          <a:r>
            <a:rPr lang="en-US" sz="1800" b="1" cap="all" dirty="0">
              <a:solidFill>
                <a:srgbClr val="F1F1E8"/>
              </a:solidFill>
              <a:latin typeface="Segoe UI Black" panose="020B0A02040204020203" pitchFamily="34" charset="0"/>
              <a:ea typeface="Segoe UI Black" panose="020B0A02040204020203" pitchFamily="34" charset="0"/>
            </a:rPr>
            <a:t> </a:t>
          </a:r>
          <a:r>
            <a:rPr lang="en-US" sz="1800" i="1" cap="all" dirty="0">
              <a:solidFill>
                <a:srgbClr val="F1F1E8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rPr>
            <a:t>&amp;</a:t>
          </a:r>
          <a:r>
            <a:rPr lang="en-US" sz="1800" b="1" cap="all" dirty="0">
              <a:solidFill>
                <a:srgbClr val="F1F1E8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rPr>
            <a:t> </a:t>
          </a:r>
          <a:r>
            <a:rPr lang="en-US" sz="1800" b="1" i="0" cap="all" dirty="0">
              <a:solidFill>
                <a:srgbClr val="F1F1E8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rPr>
            <a:t>Governance</a:t>
          </a:r>
          <a:endParaRPr lang="en-US" sz="1800" dirty="0">
            <a:latin typeface="Segoe UI Black" panose="020B0A02040204020203" pitchFamily="34" charset="0"/>
            <a:ea typeface="Segoe UI Black" panose="020B0A02040204020203" pitchFamily="34" charset="0"/>
          </a:endParaRPr>
        </a:p>
      </dgm:t>
    </dgm:pt>
    <dgm:pt modelId="{F6D999AC-B6CD-4383-B939-1D64C65DC8F7}" type="parTrans" cxnId="{150D7205-C188-405C-9D2E-5D95A51AA866}">
      <dgm:prSet/>
      <dgm:spPr/>
      <dgm:t>
        <a:bodyPr/>
        <a:lstStyle/>
        <a:p>
          <a:endParaRPr lang="en-US"/>
        </a:p>
      </dgm:t>
    </dgm:pt>
    <dgm:pt modelId="{BF221C7D-4A4A-4462-AC1F-FB42E0E8070C}" type="sibTrans" cxnId="{150D7205-C188-405C-9D2E-5D95A51AA866}">
      <dgm:prSet/>
      <dgm:spPr/>
      <dgm:t>
        <a:bodyPr/>
        <a:lstStyle/>
        <a:p>
          <a:endParaRPr lang="en-US"/>
        </a:p>
      </dgm:t>
    </dgm:pt>
    <dgm:pt modelId="{7EC3936A-1B2A-4130-93A9-7F7049729EC8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sz="1800" dirty="0">
              <a:latin typeface="Segoe UI Black" panose="020B0A02040204020203" pitchFamily="34" charset="0"/>
              <a:ea typeface="Segoe UI Black" panose="020B0A02040204020203" pitchFamily="34" charset="0"/>
            </a:rPr>
            <a:t>EASY CONNECT TO ALL</a:t>
          </a:r>
        </a:p>
      </dgm:t>
    </dgm:pt>
    <dgm:pt modelId="{B6D45FFC-1791-4D7F-B5B4-4427C417C850}" type="parTrans" cxnId="{E7816ED8-4F3F-4D14-A1E9-336A58509F2A}">
      <dgm:prSet/>
      <dgm:spPr/>
      <dgm:t>
        <a:bodyPr/>
        <a:lstStyle/>
        <a:p>
          <a:endParaRPr lang="en-US"/>
        </a:p>
      </dgm:t>
    </dgm:pt>
    <dgm:pt modelId="{77C6ED16-9EDB-4527-8A44-8C7059F8FAB6}" type="sibTrans" cxnId="{E7816ED8-4F3F-4D14-A1E9-336A58509F2A}">
      <dgm:prSet/>
      <dgm:spPr/>
      <dgm:t>
        <a:bodyPr/>
        <a:lstStyle/>
        <a:p>
          <a:endParaRPr lang="en-US"/>
        </a:p>
      </dgm:t>
    </dgm:pt>
    <dgm:pt modelId="{4213CD63-B810-47E2-8B7B-E06AB80F5A4F}">
      <dgm:prSet phldrT="[Text]"/>
      <dgm:spPr>
        <a:solidFill>
          <a:srgbClr val="C00000"/>
        </a:solidFill>
      </dgm:spPr>
      <dgm:t>
        <a:bodyPr/>
        <a:lstStyle/>
        <a:p>
          <a:r>
            <a:rPr lang="en-US" b="1" i="0" cap="all" dirty="0">
              <a:solidFill>
                <a:srgbClr val="F1F1E8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rPr>
            <a:t>PAGINATED REPORTS</a:t>
          </a:r>
          <a:endParaRPr lang="en-US" dirty="0"/>
        </a:p>
      </dgm:t>
    </dgm:pt>
    <dgm:pt modelId="{730EF53D-91E4-4463-BF41-B8DCF79E31D4}" type="parTrans" cxnId="{F5E9B7C5-E868-4CF3-ABEE-84D5599A0DB5}">
      <dgm:prSet/>
      <dgm:spPr/>
      <dgm:t>
        <a:bodyPr/>
        <a:lstStyle/>
        <a:p>
          <a:endParaRPr lang="en-US"/>
        </a:p>
      </dgm:t>
    </dgm:pt>
    <dgm:pt modelId="{77A687BD-2F50-4ABB-AEDD-2FF8AE6A4C53}" type="sibTrans" cxnId="{F5E9B7C5-E868-4CF3-ABEE-84D5599A0DB5}">
      <dgm:prSet/>
      <dgm:spPr/>
      <dgm:t>
        <a:bodyPr/>
        <a:lstStyle/>
        <a:p>
          <a:endParaRPr lang="en-US"/>
        </a:p>
      </dgm:t>
    </dgm:pt>
    <dgm:pt modelId="{1FA16250-58F3-4713-90D5-AACF13550384}">
      <dgm:prSet phldrT="[Text]" custT="1"/>
      <dgm:spPr>
        <a:solidFill>
          <a:srgbClr val="002060"/>
        </a:solidFill>
      </dgm:spPr>
      <dgm:t>
        <a:bodyPr/>
        <a:lstStyle/>
        <a:p>
          <a:pPr algn="ctr"/>
          <a:r>
            <a:rPr lang="en-US" sz="1800" dirty="0">
              <a:latin typeface="Segoe UI Black" panose="020B0A02040204020203" pitchFamily="34" charset="0"/>
              <a:ea typeface="Segoe UI Black" panose="020B0A02040204020203" pitchFamily="34" charset="0"/>
            </a:rPr>
            <a:t>LOW-COST LICENSING</a:t>
          </a:r>
        </a:p>
      </dgm:t>
    </dgm:pt>
    <dgm:pt modelId="{FAC31EE5-A793-40C1-984F-D45A6D4E8322}" type="parTrans" cxnId="{C759FA2F-FCF2-49CA-A477-5DBE5B92F47B}">
      <dgm:prSet/>
      <dgm:spPr/>
      <dgm:t>
        <a:bodyPr/>
        <a:lstStyle/>
        <a:p>
          <a:endParaRPr lang="en-US"/>
        </a:p>
      </dgm:t>
    </dgm:pt>
    <dgm:pt modelId="{2B3CC038-BE7A-487C-9321-6AB3C1157996}" type="sibTrans" cxnId="{C759FA2F-FCF2-49CA-A477-5DBE5B92F47B}">
      <dgm:prSet/>
      <dgm:spPr/>
      <dgm:t>
        <a:bodyPr/>
        <a:lstStyle/>
        <a:p>
          <a:endParaRPr lang="en-US"/>
        </a:p>
      </dgm:t>
    </dgm:pt>
    <dgm:pt modelId="{E405A9A2-30F7-4410-9526-5F2876EEDF07}" type="pres">
      <dgm:prSet presAssocID="{089FF1AC-5DBD-4F11-BE3E-0FD75A9D19E5}" presName="Name0" presStyleCnt="0">
        <dgm:presLayoutVars>
          <dgm:dir/>
          <dgm:resizeHandles/>
        </dgm:presLayoutVars>
      </dgm:prSet>
      <dgm:spPr/>
    </dgm:pt>
    <dgm:pt modelId="{23AF91AF-144E-464F-A3C0-8579DF908F6B}" type="pres">
      <dgm:prSet presAssocID="{DA2527D0-B29C-4B37-8EE2-968008B8D54D}" presName="compNode" presStyleCnt="0"/>
      <dgm:spPr/>
    </dgm:pt>
    <dgm:pt modelId="{58F03B2F-0AAB-4CA9-AD75-85BD8BBB815B}" type="pres">
      <dgm:prSet presAssocID="{DA2527D0-B29C-4B37-8EE2-968008B8D54D}" presName="dummyConnPt" presStyleCnt="0"/>
      <dgm:spPr/>
    </dgm:pt>
    <dgm:pt modelId="{84F9288B-5E45-4176-A518-D24631F294E8}" type="pres">
      <dgm:prSet presAssocID="{DA2527D0-B29C-4B37-8EE2-968008B8D54D}" presName="node" presStyleLbl="node1" presStyleIdx="0" presStyleCnt="12" custScaleX="111261">
        <dgm:presLayoutVars>
          <dgm:bulletEnabled val="1"/>
        </dgm:presLayoutVars>
      </dgm:prSet>
      <dgm:spPr/>
    </dgm:pt>
    <dgm:pt modelId="{3859C183-90B0-4A4C-8663-D9B8C920FEF2}" type="pres">
      <dgm:prSet presAssocID="{CA5E82D4-F3D1-44B7-8536-65095AA92CCC}" presName="sibTrans" presStyleLbl="bgSibTrans2D1" presStyleIdx="0" presStyleCnt="11"/>
      <dgm:spPr/>
    </dgm:pt>
    <dgm:pt modelId="{F4B546A5-CC47-46C9-8823-DCA3D95FD66F}" type="pres">
      <dgm:prSet presAssocID="{7E58FD39-89D8-4BE9-B71E-6481E546B1E1}" presName="compNode" presStyleCnt="0"/>
      <dgm:spPr/>
    </dgm:pt>
    <dgm:pt modelId="{80545B30-8462-48E9-A750-C46DFAB6EE1D}" type="pres">
      <dgm:prSet presAssocID="{7E58FD39-89D8-4BE9-B71E-6481E546B1E1}" presName="dummyConnPt" presStyleCnt="0"/>
      <dgm:spPr/>
    </dgm:pt>
    <dgm:pt modelId="{35A5C7C0-F347-4BD2-8925-B7BB1C5AB913}" type="pres">
      <dgm:prSet presAssocID="{7E58FD39-89D8-4BE9-B71E-6481E546B1E1}" presName="node" presStyleLbl="node1" presStyleIdx="1" presStyleCnt="12" custScaleX="109301">
        <dgm:presLayoutVars>
          <dgm:bulletEnabled val="1"/>
        </dgm:presLayoutVars>
      </dgm:prSet>
      <dgm:spPr/>
    </dgm:pt>
    <dgm:pt modelId="{E4152541-297C-4421-97E6-46ECB42F9766}" type="pres">
      <dgm:prSet presAssocID="{91164649-9B93-43E0-895A-9ABF8A76681A}" presName="sibTrans" presStyleLbl="bgSibTrans2D1" presStyleIdx="1" presStyleCnt="11"/>
      <dgm:spPr/>
    </dgm:pt>
    <dgm:pt modelId="{6DA78CBA-E775-4726-80BE-2DF022796918}" type="pres">
      <dgm:prSet presAssocID="{664B557B-DB3B-469D-BF8E-033A2906BD1E}" presName="compNode" presStyleCnt="0"/>
      <dgm:spPr/>
    </dgm:pt>
    <dgm:pt modelId="{63B5774C-98C1-459A-BA43-08F888C0F4B4}" type="pres">
      <dgm:prSet presAssocID="{664B557B-DB3B-469D-BF8E-033A2906BD1E}" presName="dummyConnPt" presStyleCnt="0"/>
      <dgm:spPr/>
    </dgm:pt>
    <dgm:pt modelId="{2751DE8E-D02B-45FA-A39F-86D5C7A72E73}" type="pres">
      <dgm:prSet presAssocID="{664B557B-DB3B-469D-BF8E-033A2906BD1E}" presName="node" presStyleLbl="node1" presStyleIdx="2" presStyleCnt="12" custScaleX="107340">
        <dgm:presLayoutVars>
          <dgm:bulletEnabled val="1"/>
        </dgm:presLayoutVars>
      </dgm:prSet>
      <dgm:spPr/>
    </dgm:pt>
    <dgm:pt modelId="{396AC514-0B5F-4376-841D-6A1E9B0F091D}" type="pres">
      <dgm:prSet presAssocID="{3FFBE718-4608-4BA0-A63F-FEF732BC7C61}" presName="sibTrans" presStyleLbl="bgSibTrans2D1" presStyleIdx="2" presStyleCnt="11"/>
      <dgm:spPr/>
    </dgm:pt>
    <dgm:pt modelId="{4A760552-D45E-4212-9F42-18016B5C353D}" type="pres">
      <dgm:prSet presAssocID="{C0C7B1BA-A364-4961-8CB1-006B7C26A4AB}" presName="compNode" presStyleCnt="0"/>
      <dgm:spPr/>
    </dgm:pt>
    <dgm:pt modelId="{2E5FCB5C-8D89-4A97-BF9C-FEF3F3526992}" type="pres">
      <dgm:prSet presAssocID="{C0C7B1BA-A364-4961-8CB1-006B7C26A4AB}" presName="dummyConnPt" presStyleCnt="0"/>
      <dgm:spPr/>
    </dgm:pt>
    <dgm:pt modelId="{6802AF8B-3D0F-4A4D-A59B-418C92AABEFA}" type="pres">
      <dgm:prSet presAssocID="{C0C7B1BA-A364-4961-8CB1-006B7C26A4AB}" presName="node" presStyleLbl="node1" presStyleIdx="3" presStyleCnt="12" custScaleX="109993">
        <dgm:presLayoutVars>
          <dgm:bulletEnabled val="1"/>
        </dgm:presLayoutVars>
      </dgm:prSet>
      <dgm:spPr/>
    </dgm:pt>
    <dgm:pt modelId="{3062B4BA-54FE-4952-8C45-D73BC187C8E5}" type="pres">
      <dgm:prSet presAssocID="{88243BEE-3831-4D10-A5F9-BCCF8058ECEC}" presName="sibTrans" presStyleLbl="bgSibTrans2D1" presStyleIdx="3" presStyleCnt="11"/>
      <dgm:spPr/>
    </dgm:pt>
    <dgm:pt modelId="{08C7C900-A7F9-4524-81F4-EBE01F3518BA}" type="pres">
      <dgm:prSet presAssocID="{24AE0A6D-5542-4476-A155-5648ABA2D8B0}" presName="compNode" presStyleCnt="0"/>
      <dgm:spPr/>
    </dgm:pt>
    <dgm:pt modelId="{E15F1EE7-2220-4863-A700-FC1901CA264A}" type="pres">
      <dgm:prSet presAssocID="{24AE0A6D-5542-4476-A155-5648ABA2D8B0}" presName="dummyConnPt" presStyleCnt="0"/>
      <dgm:spPr/>
    </dgm:pt>
    <dgm:pt modelId="{644CF5CE-1144-49F5-93BF-EE3A28B78A20}" type="pres">
      <dgm:prSet presAssocID="{24AE0A6D-5542-4476-A155-5648ABA2D8B0}" presName="node" presStyleLbl="node1" presStyleIdx="4" presStyleCnt="12">
        <dgm:presLayoutVars>
          <dgm:bulletEnabled val="1"/>
        </dgm:presLayoutVars>
      </dgm:prSet>
      <dgm:spPr/>
    </dgm:pt>
    <dgm:pt modelId="{E1E0B2C0-E228-4281-9C5F-C173F5DAE958}" type="pres">
      <dgm:prSet presAssocID="{EDA72EB4-1520-4B6A-A938-33DE1D216F29}" presName="sibTrans" presStyleLbl="bgSibTrans2D1" presStyleIdx="4" presStyleCnt="11"/>
      <dgm:spPr/>
    </dgm:pt>
    <dgm:pt modelId="{4A2FEACF-6028-4E8D-982D-86A5E21E4682}" type="pres">
      <dgm:prSet presAssocID="{D0B68262-D94A-4B96-9F34-0C03CE18F626}" presName="compNode" presStyleCnt="0"/>
      <dgm:spPr/>
    </dgm:pt>
    <dgm:pt modelId="{882A9208-F461-4D47-9FD7-2A445CA2B374}" type="pres">
      <dgm:prSet presAssocID="{D0B68262-D94A-4B96-9F34-0C03CE18F626}" presName="dummyConnPt" presStyleCnt="0"/>
      <dgm:spPr/>
    </dgm:pt>
    <dgm:pt modelId="{08E8DD68-0515-434B-A122-6E9B8682827D}" type="pres">
      <dgm:prSet presAssocID="{D0B68262-D94A-4B96-9F34-0C03CE18F626}" presName="node" presStyleLbl="node1" presStyleIdx="5" presStyleCnt="12">
        <dgm:presLayoutVars>
          <dgm:bulletEnabled val="1"/>
        </dgm:presLayoutVars>
      </dgm:prSet>
      <dgm:spPr/>
    </dgm:pt>
    <dgm:pt modelId="{6D607B08-0F40-4A13-9D97-584B62DB8925}" type="pres">
      <dgm:prSet presAssocID="{879D75FB-B811-4B93-9509-0F7E98F78667}" presName="sibTrans" presStyleLbl="bgSibTrans2D1" presStyleIdx="5" presStyleCnt="11"/>
      <dgm:spPr/>
    </dgm:pt>
    <dgm:pt modelId="{A40CEC9A-2AFD-4BA6-98C5-7DC304DD99BE}" type="pres">
      <dgm:prSet presAssocID="{3790EF7E-D3CD-4E25-B491-D450E2002D21}" presName="compNode" presStyleCnt="0"/>
      <dgm:spPr/>
    </dgm:pt>
    <dgm:pt modelId="{4DF3867E-EF4A-4A66-B44C-783DF8EF9898}" type="pres">
      <dgm:prSet presAssocID="{3790EF7E-D3CD-4E25-B491-D450E2002D21}" presName="dummyConnPt" presStyleCnt="0"/>
      <dgm:spPr/>
    </dgm:pt>
    <dgm:pt modelId="{C2A07301-174F-4D5C-BF15-E07E755F4B53}" type="pres">
      <dgm:prSet presAssocID="{3790EF7E-D3CD-4E25-B491-D450E2002D21}" presName="node" presStyleLbl="node1" presStyleIdx="6" presStyleCnt="12">
        <dgm:presLayoutVars>
          <dgm:bulletEnabled val="1"/>
        </dgm:presLayoutVars>
      </dgm:prSet>
      <dgm:spPr/>
    </dgm:pt>
    <dgm:pt modelId="{D24AAD22-A0C0-4F8E-B2E9-2ABA0C78B0FF}" type="pres">
      <dgm:prSet presAssocID="{C104EEC9-7FE1-4236-ABD7-D44BA51DE923}" presName="sibTrans" presStyleLbl="bgSibTrans2D1" presStyleIdx="6" presStyleCnt="11"/>
      <dgm:spPr/>
    </dgm:pt>
    <dgm:pt modelId="{6B0034CC-B766-487A-B4D4-07D0A8588115}" type="pres">
      <dgm:prSet presAssocID="{94E751C1-6C2F-48BC-8F27-B76AEEB8E547}" presName="compNode" presStyleCnt="0"/>
      <dgm:spPr/>
    </dgm:pt>
    <dgm:pt modelId="{C17A31C6-CC0C-41F5-97E3-6C37AB627B37}" type="pres">
      <dgm:prSet presAssocID="{94E751C1-6C2F-48BC-8F27-B76AEEB8E547}" presName="dummyConnPt" presStyleCnt="0"/>
      <dgm:spPr/>
    </dgm:pt>
    <dgm:pt modelId="{AE08A458-D851-4719-942C-E76316F864E3}" type="pres">
      <dgm:prSet presAssocID="{94E751C1-6C2F-48BC-8F27-B76AEEB8E547}" presName="node" presStyleLbl="node1" presStyleIdx="7" presStyleCnt="12">
        <dgm:presLayoutVars>
          <dgm:bulletEnabled val="1"/>
        </dgm:presLayoutVars>
      </dgm:prSet>
      <dgm:spPr/>
    </dgm:pt>
    <dgm:pt modelId="{8C735D7F-9195-48EF-9C89-9526818DC14B}" type="pres">
      <dgm:prSet presAssocID="{1909ABBF-F355-43E7-B6AE-D12433DFA355}" presName="sibTrans" presStyleLbl="bgSibTrans2D1" presStyleIdx="7" presStyleCnt="11"/>
      <dgm:spPr/>
    </dgm:pt>
    <dgm:pt modelId="{FD766898-B955-4B01-9BA5-6BDA480C4682}" type="pres">
      <dgm:prSet presAssocID="{F4892359-D0CC-4715-BF7B-80D069B23230}" presName="compNode" presStyleCnt="0"/>
      <dgm:spPr/>
    </dgm:pt>
    <dgm:pt modelId="{7553ECB6-259A-4DDB-AB1A-61A54B1E22FE}" type="pres">
      <dgm:prSet presAssocID="{F4892359-D0CC-4715-BF7B-80D069B23230}" presName="dummyConnPt" presStyleCnt="0"/>
      <dgm:spPr/>
    </dgm:pt>
    <dgm:pt modelId="{71E0FACC-AE82-4806-93E1-2292825D6785}" type="pres">
      <dgm:prSet presAssocID="{F4892359-D0CC-4715-BF7B-80D069B23230}" presName="node" presStyleLbl="node1" presStyleIdx="8" presStyleCnt="12">
        <dgm:presLayoutVars>
          <dgm:bulletEnabled val="1"/>
        </dgm:presLayoutVars>
      </dgm:prSet>
      <dgm:spPr/>
    </dgm:pt>
    <dgm:pt modelId="{77DE4649-EC26-4A9D-B08F-A06734382013}" type="pres">
      <dgm:prSet presAssocID="{BF221C7D-4A4A-4462-AC1F-FB42E0E8070C}" presName="sibTrans" presStyleLbl="bgSibTrans2D1" presStyleIdx="8" presStyleCnt="11"/>
      <dgm:spPr/>
    </dgm:pt>
    <dgm:pt modelId="{42C0DF6E-D1D5-4B36-A87A-4151BC821D34}" type="pres">
      <dgm:prSet presAssocID="{7EC3936A-1B2A-4130-93A9-7F7049729EC8}" presName="compNode" presStyleCnt="0"/>
      <dgm:spPr/>
    </dgm:pt>
    <dgm:pt modelId="{E7D6EFD5-DEE1-4FA4-A404-30387957A38E}" type="pres">
      <dgm:prSet presAssocID="{7EC3936A-1B2A-4130-93A9-7F7049729EC8}" presName="dummyConnPt" presStyleCnt="0"/>
      <dgm:spPr/>
    </dgm:pt>
    <dgm:pt modelId="{A553FCF0-6CE8-45E6-93C6-70C59F768885}" type="pres">
      <dgm:prSet presAssocID="{7EC3936A-1B2A-4130-93A9-7F7049729EC8}" presName="node" presStyleLbl="node1" presStyleIdx="9" presStyleCnt="12">
        <dgm:presLayoutVars>
          <dgm:bulletEnabled val="1"/>
        </dgm:presLayoutVars>
      </dgm:prSet>
      <dgm:spPr/>
    </dgm:pt>
    <dgm:pt modelId="{BB8D0D9F-9883-4A59-A8FD-0ACC45E6D0F8}" type="pres">
      <dgm:prSet presAssocID="{77C6ED16-9EDB-4527-8A44-8C7059F8FAB6}" presName="sibTrans" presStyleLbl="bgSibTrans2D1" presStyleIdx="9" presStyleCnt="11"/>
      <dgm:spPr/>
    </dgm:pt>
    <dgm:pt modelId="{9115E2EA-74E8-450E-8E1B-4A59423A0A27}" type="pres">
      <dgm:prSet presAssocID="{4213CD63-B810-47E2-8B7B-E06AB80F5A4F}" presName="compNode" presStyleCnt="0"/>
      <dgm:spPr/>
    </dgm:pt>
    <dgm:pt modelId="{597A7D9C-987A-45BC-A559-42F54B665005}" type="pres">
      <dgm:prSet presAssocID="{4213CD63-B810-47E2-8B7B-E06AB80F5A4F}" presName="dummyConnPt" presStyleCnt="0"/>
      <dgm:spPr/>
    </dgm:pt>
    <dgm:pt modelId="{3DDB313A-4D83-4E39-8135-1160228AA372}" type="pres">
      <dgm:prSet presAssocID="{4213CD63-B810-47E2-8B7B-E06AB80F5A4F}" presName="node" presStyleLbl="node1" presStyleIdx="10" presStyleCnt="12">
        <dgm:presLayoutVars>
          <dgm:bulletEnabled val="1"/>
        </dgm:presLayoutVars>
      </dgm:prSet>
      <dgm:spPr/>
    </dgm:pt>
    <dgm:pt modelId="{0CDC31F5-B277-47A4-A69E-ADBCABD74C7D}" type="pres">
      <dgm:prSet presAssocID="{77A687BD-2F50-4ABB-AEDD-2FF8AE6A4C53}" presName="sibTrans" presStyleLbl="bgSibTrans2D1" presStyleIdx="10" presStyleCnt="11"/>
      <dgm:spPr/>
    </dgm:pt>
    <dgm:pt modelId="{BAE894C3-A653-46F1-A2C7-B9F6FEFFFCFF}" type="pres">
      <dgm:prSet presAssocID="{1FA16250-58F3-4713-90D5-AACF13550384}" presName="compNode" presStyleCnt="0"/>
      <dgm:spPr/>
    </dgm:pt>
    <dgm:pt modelId="{D5B81120-CFA7-4836-A0C8-8C6AB37FAC77}" type="pres">
      <dgm:prSet presAssocID="{1FA16250-58F3-4713-90D5-AACF13550384}" presName="dummyConnPt" presStyleCnt="0"/>
      <dgm:spPr/>
    </dgm:pt>
    <dgm:pt modelId="{F1243409-FD2E-4A07-94BD-DD8F25E26F93}" type="pres">
      <dgm:prSet presAssocID="{1FA16250-58F3-4713-90D5-AACF13550384}" presName="node" presStyleLbl="node1" presStyleIdx="11" presStyleCnt="12">
        <dgm:presLayoutVars>
          <dgm:bulletEnabled val="1"/>
        </dgm:presLayoutVars>
      </dgm:prSet>
      <dgm:spPr/>
    </dgm:pt>
  </dgm:ptLst>
  <dgm:cxnLst>
    <dgm:cxn modelId="{150D7205-C188-405C-9D2E-5D95A51AA866}" srcId="{089FF1AC-5DBD-4F11-BE3E-0FD75A9D19E5}" destId="{F4892359-D0CC-4715-BF7B-80D069B23230}" srcOrd="8" destOrd="0" parTransId="{F6D999AC-B6CD-4383-B939-1D64C65DC8F7}" sibTransId="{BF221C7D-4A4A-4462-AC1F-FB42E0E8070C}"/>
    <dgm:cxn modelId="{34D2E809-2C4C-4CC3-A372-43CB6BA558E2}" srcId="{089FF1AC-5DBD-4F11-BE3E-0FD75A9D19E5}" destId="{3790EF7E-D3CD-4E25-B491-D450E2002D21}" srcOrd="6" destOrd="0" parTransId="{036F5384-E38D-45B8-9B74-FF4AB34CCD59}" sibTransId="{C104EEC9-7FE1-4236-ABD7-D44BA51DE923}"/>
    <dgm:cxn modelId="{EF2C7C0B-4F2C-4BD8-AAEC-7DAAF5C2FBE0}" type="presOf" srcId="{7EC3936A-1B2A-4130-93A9-7F7049729EC8}" destId="{A553FCF0-6CE8-45E6-93C6-70C59F768885}" srcOrd="0" destOrd="0" presId="urn:microsoft.com/office/officeart/2005/8/layout/bProcess4"/>
    <dgm:cxn modelId="{D056030D-4E9E-4EE8-AE95-CF767C9B4796}" type="presOf" srcId="{C0C7B1BA-A364-4961-8CB1-006B7C26A4AB}" destId="{6802AF8B-3D0F-4A4D-A59B-418C92AABEFA}" srcOrd="0" destOrd="0" presId="urn:microsoft.com/office/officeart/2005/8/layout/bProcess4"/>
    <dgm:cxn modelId="{1E6EEE0D-2119-4A06-A808-ADF3A1DA6181}" type="presOf" srcId="{DA2527D0-B29C-4B37-8EE2-968008B8D54D}" destId="{84F9288B-5E45-4176-A518-D24631F294E8}" srcOrd="0" destOrd="0" presId="urn:microsoft.com/office/officeart/2005/8/layout/bProcess4"/>
    <dgm:cxn modelId="{0035A010-8CDB-4802-95DD-9A2E479B213D}" srcId="{089FF1AC-5DBD-4F11-BE3E-0FD75A9D19E5}" destId="{664B557B-DB3B-469D-BF8E-033A2906BD1E}" srcOrd="2" destOrd="0" parTransId="{12D8714C-F435-472F-B4C3-F0C950343291}" sibTransId="{3FFBE718-4608-4BA0-A63F-FEF732BC7C61}"/>
    <dgm:cxn modelId="{59BE9016-96C9-4CC2-B77E-0065B60D6C2C}" type="presOf" srcId="{4213CD63-B810-47E2-8B7B-E06AB80F5A4F}" destId="{3DDB313A-4D83-4E39-8135-1160228AA372}" srcOrd="0" destOrd="0" presId="urn:microsoft.com/office/officeart/2005/8/layout/bProcess4"/>
    <dgm:cxn modelId="{D7286E19-CB86-45CF-9A6E-FB1DD1D03227}" type="presOf" srcId="{94E751C1-6C2F-48BC-8F27-B76AEEB8E547}" destId="{AE08A458-D851-4719-942C-E76316F864E3}" srcOrd="0" destOrd="0" presId="urn:microsoft.com/office/officeart/2005/8/layout/bProcess4"/>
    <dgm:cxn modelId="{9F91F62C-E248-4C86-8C0B-37A549C1A766}" type="presOf" srcId="{D0B68262-D94A-4B96-9F34-0C03CE18F626}" destId="{08E8DD68-0515-434B-A122-6E9B8682827D}" srcOrd="0" destOrd="0" presId="urn:microsoft.com/office/officeart/2005/8/layout/bProcess4"/>
    <dgm:cxn modelId="{C759FA2F-FCF2-49CA-A477-5DBE5B92F47B}" srcId="{089FF1AC-5DBD-4F11-BE3E-0FD75A9D19E5}" destId="{1FA16250-58F3-4713-90D5-AACF13550384}" srcOrd="11" destOrd="0" parTransId="{FAC31EE5-A793-40C1-984F-D45A6D4E8322}" sibTransId="{2B3CC038-BE7A-487C-9321-6AB3C1157996}"/>
    <dgm:cxn modelId="{B729E931-1A71-428A-B5E4-F56380A7A463}" srcId="{089FF1AC-5DBD-4F11-BE3E-0FD75A9D19E5}" destId="{94E751C1-6C2F-48BC-8F27-B76AEEB8E547}" srcOrd="7" destOrd="0" parTransId="{0C701E35-8C4A-4A69-8AB6-9825AEEF57E5}" sibTransId="{1909ABBF-F355-43E7-B6AE-D12433DFA355}"/>
    <dgm:cxn modelId="{853FC937-2012-4032-B19C-C1AFE62B9F5C}" type="presOf" srcId="{3790EF7E-D3CD-4E25-B491-D450E2002D21}" destId="{C2A07301-174F-4D5C-BF15-E07E755F4B53}" srcOrd="0" destOrd="0" presId="urn:microsoft.com/office/officeart/2005/8/layout/bProcess4"/>
    <dgm:cxn modelId="{16555C38-B570-4B04-8E3E-C66538D9283F}" type="presOf" srcId="{F4892359-D0CC-4715-BF7B-80D069B23230}" destId="{71E0FACC-AE82-4806-93E1-2292825D6785}" srcOrd="0" destOrd="0" presId="urn:microsoft.com/office/officeart/2005/8/layout/bProcess4"/>
    <dgm:cxn modelId="{6E8E8740-006A-4316-91A5-536709E3FA48}" type="presOf" srcId="{1FA16250-58F3-4713-90D5-AACF13550384}" destId="{F1243409-FD2E-4A07-94BD-DD8F25E26F93}" srcOrd="0" destOrd="0" presId="urn:microsoft.com/office/officeart/2005/8/layout/bProcess4"/>
    <dgm:cxn modelId="{949A9244-46D1-4A93-AECC-79CC30C9A83E}" type="presOf" srcId="{EDA72EB4-1520-4B6A-A938-33DE1D216F29}" destId="{E1E0B2C0-E228-4281-9C5F-C173F5DAE958}" srcOrd="0" destOrd="0" presId="urn:microsoft.com/office/officeart/2005/8/layout/bProcess4"/>
    <dgm:cxn modelId="{6B8D2345-EF93-413E-9A49-943467F734AB}" type="presOf" srcId="{3FFBE718-4608-4BA0-A63F-FEF732BC7C61}" destId="{396AC514-0B5F-4376-841D-6A1E9B0F091D}" srcOrd="0" destOrd="0" presId="urn:microsoft.com/office/officeart/2005/8/layout/bProcess4"/>
    <dgm:cxn modelId="{8A307D6D-DDCB-442D-A438-30AB02A39F72}" type="presOf" srcId="{77C6ED16-9EDB-4527-8A44-8C7059F8FAB6}" destId="{BB8D0D9F-9883-4A59-A8FD-0ACC45E6D0F8}" srcOrd="0" destOrd="0" presId="urn:microsoft.com/office/officeart/2005/8/layout/bProcess4"/>
    <dgm:cxn modelId="{8A3C3C50-3354-4D56-A0E1-4C88A9630324}" srcId="{089FF1AC-5DBD-4F11-BE3E-0FD75A9D19E5}" destId="{24AE0A6D-5542-4476-A155-5648ABA2D8B0}" srcOrd="4" destOrd="0" parTransId="{44839AA7-D8C6-498A-83BE-E3EB76878A6F}" sibTransId="{EDA72EB4-1520-4B6A-A938-33DE1D216F29}"/>
    <dgm:cxn modelId="{D8B12653-7E7A-43A9-B399-C22CE4718624}" srcId="{089FF1AC-5DBD-4F11-BE3E-0FD75A9D19E5}" destId="{7E58FD39-89D8-4BE9-B71E-6481E546B1E1}" srcOrd="1" destOrd="0" parTransId="{0CEB3671-1B99-4A7F-A6EF-D814BC6E5E51}" sibTransId="{91164649-9B93-43E0-895A-9ABF8A76681A}"/>
    <dgm:cxn modelId="{71EAD259-66B6-41D1-B2AE-EEFA81E41BB8}" type="presOf" srcId="{089FF1AC-5DBD-4F11-BE3E-0FD75A9D19E5}" destId="{E405A9A2-30F7-4410-9526-5F2876EEDF07}" srcOrd="0" destOrd="0" presId="urn:microsoft.com/office/officeart/2005/8/layout/bProcess4"/>
    <dgm:cxn modelId="{719F9E7A-13F5-42FC-A64B-6F2462B47E11}" type="presOf" srcId="{CA5E82D4-F3D1-44B7-8536-65095AA92CCC}" destId="{3859C183-90B0-4A4C-8663-D9B8C920FEF2}" srcOrd="0" destOrd="0" presId="urn:microsoft.com/office/officeart/2005/8/layout/bProcess4"/>
    <dgm:cxn modelId="{EA672082-8491-4D4B-9E21-2FB3B3255A2A}" srcId="{089FF1AC-5DBD-4F11-BE3E-0FD75A9D19E5}" destId="{C0C7B1BA-A364-4961-8CB1-006B7C26A4AB}" srcOrd="3" destOrd="0" parTransId="{B411ACAD-49FE-41DE-B3B4-E0CEA86DEBFF}" sibTransId="{88243BEE-3831-4D10-A5F9-BCCF8058ECEC}"/>
    <dgm:cxn modelId="{37A4E993-E897-432D-B3D4-0F3061AEE106}" type="presOf" srcId="{879D75FB-B811-4B93-9509-0F7E98F78667}" destId="{6D607B08-0F40-4A13-9D97-584B62DB8925}" srcOrd="0" destOrd="0" presId="urn:microsoft.com/office/officeart/2005/8/layout/bProcess4"/>
    <dgm:cxn modelId="{632F0C99-3694-4114-B1C0-286200C3591D}" type="presOf" srcId="{77A687BD-2F50-4ABB-AEDD-2FF8AE6A4C53}" destId="{0CDC31F5-B277-47A4-A69E-ADBCABD74C7D}" srcOrd="0" destOrd="0" presId="urn:microsoft.com/office/officeart/2005/8/layout/bProcess4"/>
    <dgm:cxn modelId="{B829829A-CBE9-4EB9-89DC-F4930C5222A3}" type="presOf" srcId="{C104EEC9-7FE1-4236-ABD7-D44BA51DE923}" destId="{D24AAD22-A0C0-4F8E-B2E9-2ABA0C78B0FF}" srcOrd="0" destOrd="0" presId="urn:microsoft.com/office/officeart/2005/8/layout/bProcess4"/>
    <dgm:cxn modelId="{E59B91A0-4099-4327-987F-27119923F0D0}" srcId="{089FF1AC-5DBD-4F11-BE3E-0FD75A9D19E5}" destId="{D0B68262-D94A-4B96-9F34-0C03CE18F626}" srcOrd="5" destOrd="0" parTransId="{382DD97F-C92B-4945-BA0B-261D072C5C75}" sibTransId="{879D75FB-B811-4B93-9509-0F7E98F78667}"/>
    <dgm:cxn modelId="{F63E9DB6-07FD-4745-BB61-9E6ED36925C3}" type="presOf" srcId="{24AE0A6D-5542-4476-A155-5648ABA2D8B0}" destId="{644CF5CE-1144-49F5-93BF-EE3A28B78A20}" srcOrd="0" destOrd="0" presId="urn:microsoft.com/office/officeart/2005/8/layout/bProcess4"/>
    <dgm:cxn modelId="{E01D7ABE-9576-4EA2-AA4D-38B85B024BFE}" type="presOf" srcId="{664B557B-DB3B-469D-BF8E-033A2906BD1E}" destId="{2751DE8E-D02B-45FA-A39F-86D5C7A72E73}" srcOrd="0" destOrd="0" presId="urn:microsoft.com/office/officeart/2005/8/layout/bProcess4"/>
    <dgm:cxn modelId="{F5E9B7C5-E868-4CF3-ABEE-84D5599A0DB5}" srcId="{089FF1AC-5DBD-4F11-BE3E-0FD75A9D19E5}" destId="{4213CD63-B810-47E2-8B7B-E06AB80F5A4F}" srcOrd="10" destOrd="0" parTransId="{730EF53D-91E4-4463-BF41-B8DCF79E31D4}" sibTransId="{77A687BD-2F50-4ABB-AEDD-2FF8AE6A4C53}"/>
    <dgm:cxn modelId="{184B7BC6-BEF1-4FED-B2A6-9EAEB130FE1D}" srcId="{089FF1AC-5DBD-4F11-BE3E-0FD75A9D19E5}" destId="{DA2527D0-B29C-4B37-8EE2-968008B8D54D}" srcOrd="0" destOrd="0" parTransId="{9047D13D-4735-4896-8AAD-EA822D319E7E}" sibTransId="{CA5E82D4-F3D1-44B7-8536-65095AA92CCC}"/>
    <dgm:cxn modelId="{241CBACA-3593-4ECD-BBCE-146CDB24B857}" type="presOf" srcId="{BF221C7D-4A4A-4462-AC1F-FB42E0E8070C}" destId="{77DE4649-EC26-4A9D-B08F-A06734382013}" srcOrd="0" destOrd="0" presId="urn:microsoft.com/office/officeart/2005/8/layout/bProcess4"/>
    <dgm:cxn modelId="{E7816ED8-4F3F-4D14-A1E9-336A58509F2A}" srcId="{089FF1AC-5DBD-4F11-BE3E-0FD75A9D19E5}" destId="{7EC3936A-1B2A-4130-93A9-7F7049729EC8}" srcOrd="9" destOrd="0" parTransId="{B6D45FFC-1791-4D7F-B5B4-4427C417C850}" sibTransId="{77C6ED16-9EDB-4527-8A44-8C7059F8FAB6}"/>
    <dgm:cxn modelId="{0D996FE3-D22B-4477-964D-A72D2ADA8E23}" type="presOf" srcId="{1909ABBF-F355-43E7-B6AE-D12433DFA355}" destId="{8C735D7F-9195-48EF-9C89-9526818DC14B}" srcOrd="0" destOrd="0" presId="urn:microsoft.com/office/officeart/2005/8/layout/bProcess4"/>
    <dgm:cxn modelId="{F7EC0FE6-DDE5-49D5-A02E-A30359CAD92D}" type="presOf" srcId="{88243BEE-3831-4D10-A5F9-BCCF8058ECEC}" destId="{3062B4BA-54FE-4952-8C45-D73BC187C8E5}" srcOrd="0" destOrd="0" presId="urn:microsoft.com/office/officeart/2005/8/layout/bProcess4"/>
    <dgm:cxn modelId="{70B0B2F3-9BD8-4E10-B8BE-9D7C34D2C4C4}" type="presOf" srcId="{7E58FD39-89D8-4BE9-B71E-6481E546B1E1}" destId="{35A5C7C0-F347-4BD2-8925-B7BB1C5AB913}" srcOrd="0" destOrd="0" presId="urn:microsoft.com/office/officeart/2005/8/layout/bProcess4"/>
    <dgm:cxn modelId="{1B9FD6F8-33E2-40B1-8F76-8130BA6FAF79}" type="presOf" srcId="{91164649-9B93-43E0-895A-9ABF8A76681A}" destId="{E4152541-297C-4421-97E6-46ECB42F9766}" srcOrd="0" destOrd="0" presId="urn:microsoft.com/office/officeart/2005/8/layout/bProcess4"/>
    <dgm:cxn modelId="{B3DD62B2-91DF-456D-986A-D25B90FFE2DB}" type="presParOf" srcId="{E405A9A2-30F7-4410-9526-5F2876EEDF07}" destId="{23AF91AF-144E-464F-A3C0-8579DF908F6B}" srcOrd="0" destOrd="0" presId="urn:microsoft.com/office/officeart/2005/8/layout/bProcess4"/>
    <dgm:cxn modelId="{73F69E5A-4B12-46F0-A89D-95A511F47807}" type="presParOf" srcId="{23AF91AF-144E-464F-A3C0-8579DF908F6B}" destId="{58F03B2F-0AAB-4CA9-AD75-85BD8BBB815B}" srcOrd="0" destOrd="0" presId="urn:microsoft.com/office/officeart/2005/8/layout/bProcess4"/>
    <dgm:cxn modelId="{F952AEDE-A426-4245-948D-2418814CF73D}" type="presParOf" srcId="{23AF91AF-144E-464F-A3C0-8579DF908F6B}" destId="{84F9288B-5E45-4176-A518-D24631F294E8}" srcOrd="1" destOrd="0" presId="urn:microsoft.com/office/officeart/2005/8/layout/bProcess4"/>
    <dgm:cxn modelId="{BA51F251-71B2-4FED-9666-312EF3579ACC}" type="presParOf" srcId="{E405A9A2-30F7-4410-9526-5F2876EEDF07}" destId="{3859C183-90B0-4A4C-8663-D9B8C920FEF2}" srcOrd="1" destOrd="0" presId="urn:microsoft.com/office/officeart/2005/8/layout/bProcess4"/>
    <dgm:cxn modelId="{A7922A5C-934E-4D42-827C-9F9615F2EC91}" type="presParOf" srcId="{E405A9A2-30F7-4410-9526-5F2876EEDF07}" destId="{F4B546A5-CC47-46C9-8823-DCA3D95FD66F}" srcOrd="2" destOrd="0" presId="urn:microsoft.com/office/officeart/2005/8/layout/bProcess4"/>
    <dgm:cxn modelId="{A291EAA0-07CA-4646-9679-8D541D680EAD}" type="presParOf" srcId="{F4B546A5-CC47-46C9-8823-DCA3D95FD66F}" destId="{80545B30-8462-48E9-A750-C46DFAB6EE1D}" srcOrd="0" destOrd="0" presId="urn:microsoft.com/office/officeart/2005/8/layout/bProcess4"/>
    <dgm:cxn modelId="{D6D8C356-4C8D-4A85-8E21-D9C10AD8FC88}" type="presParOf" srcId="{F4B546A5-CC47-46C9-8823-DCA3D95FD66F}" destId="{35A5C7C0-F347-4BD2-8925-B7BB1C5AB913}" srcOrd="1" destOrd="0" presId="urn:microsoft.com/office/officeart/2005/8/layout/bProcess4"/>
    <dgm:cxn modelId="{1867B3E9-09E0-4E09-BD74-BAA53F9FABB2}" type="presParOf" srcId="{E405A9A2-30F7-4410-9526-5F2876EEDF07}" destId="{E4152541-297C-4421-97E6-46ECB42F9766}" srcOrd="3" destOrd="0" presId="urn:microsoft.com/office/officeart/2005/8/layout/bProcess4"/>
    <dgm:cxn modelId="{A052C9AE-3541-4A56-9096-11CDD6AB3B5B}" type="presParOf" srcId="{E405A9A2-30F7-4410-9526-5F2876EEDF07}" destId="{6DA78CBA-E775-4726-80BE-2DF022796918}" srcOrd="4" destOrd="0" presId="urn:microsoft.com/office/officeart/2005/8/layout/bProcess4"/>
    <dgm:cxn modelId="{E8D3EE2B-9895-4C45-886B-684BA1CDD629}" type="presParOf" srcId="{6DA78CBA-E775-4726-80BE-2DF022796918}" destId="{63B5774C-98C1-459A-BA43-08F888C0F4B4}" srcOrd="0" destOrd="0" presId="urn:microsoft.com/office/officeart/2005/8/layout/bProcess4"/>
    <dgm:cxn modelId="{0EB2A32F-C81D-40CC-834E-ED1CFDCA376E}" type="presParOf" srcId="{6DA78CBA-E775-4726-80BE-2DF022796918}" destId="{2751DE8E-D02B-45FA-A39F-86D5C7A72E73}" srcOrd="1" destOrd="0" presId="urn:microsoft.com/office/officeart/2005/8/layout/bProcess4"/>
    <dgm:cxn modelId="{892CE9AC-3BEC-4AE3-89C0-0B13D09B1C45}" type="presParOf" srcId="{E405A9A2-30F7-4410-9526-5F2876EEDF07}" destId="{396AC514-0B5F-4376-841D-6A1E9B0F091D}" srcOrd="5" destOrd="0" presId="urn:microsoft.com/office/officeart/2005/8/layout/bProcess4"/>
    <dgm:cxn modelId="{B60C916F-8F93-4A2D-B9F1-03AE1845DE2F}" type="presParOf" srcId="{E405A9A2-30F7-4410-9526-5F2876EEDF07}" destId="{4A760552-D45E-4212-9F42-18016B5C353D}" srcOrd="6" destOrd="0" presId="urn:microsoft.com/office/officeart/2005/8/layout/bProcess4"/>
    <dgm:cxn modelId="{59E0E368-97CE-45D1-9FFA-FFA12C5FF4B7}" type="presParOf" srcId="{4A760552-D45E-4212-9F42-18016B5C353D}" destId="{2E5FCB5C-8D89-4A97-BF9C-FEF3F3526992}" srcOrd="0" destOrd="0" presId="urn:microsoft.com/office/officeart/2005/8/layout/bProcess4"/>
    <dgm:cxn modelId="{2BEB230A-90A3-416B-8504-96AB25B6C15E}" type="presParOf" srcId="{4A760552-D45E-4212-9F42-18016B5C353D}" destId="{6802AF8B-3D0F-4A4D-A59B-418C92AABEFA}" srcOrd="1" destOrd="0" presId="urn:microsoft.com/office/officeart/2005/8/layout/bProcess4"/>
    <dgm:cxn modelId="{F095D273-F022-4EF4-AF8B-37D5B6317AA6}" type="presParOf" srcId="{E405A9A2-30F7-4410-9526-5F2876EEDF07}" destId="{3062B4BA-54FE-4952-8C45-D73BC187C8E5}" srcOrd="7" destOrd="0" presId="urn:microsoft.com/office/officeart/2005/8/layout/bProcess4"/>
    <dgm:cxn modelId="{4EE3C45D-DD48-4CC0-BF94-1F00D6B55323}" type="presParOf" srcId="{E405A9A2-30F7-4410-9526-5F2876EEDF07}" destId="{08C7C900-A7F9-4524-81F4-EBE01F3518BA}" srcOrd="8" destOrd="0" presId="urn:microsoft.com/office/officeart/2005/8/layout/bProcess4"/>
    <dgm:cxn modelId="{C24CB023-E1CB-410B-8009-E689A1D459F7}" type="presParOf" srcId="{08C7C900-A7F9-4524-81F4-EBE01F3518BA}" destId="{E15F1EE7-2220-4863-A700-FC1901CA264A}" srcOrd="0" destOrd="0" presId="urn:microsoft.com/office/officeart/2005/8/layout/bProcess4"/>
    <dgm:cxn modelId="{7BF83993-5D98-43E1-B1D2-4C8A84B7286C}" type="presParOf" srcId="{08C7C900-A7F9-4524-81F4-EBE01F3518BA}" destId="{644CF5CE-1144-49F5-93BF-EE3A28B78A20}" srcOrd="1" destOrd="0" presId="urn:microsoft.com/office/officeart/2005/8/layout/bProcess4"/>
    <dgm:cxn modelId="{E65DD437-B679-4E44-B53D-10B742BAADF6}" type="presParOf" srcId="{E405A9A2-30F7-4410-9526-5F2876EEDF07}" destId="{E1E0B2C0-E228-4281-9C5F-C173F5DAE958}" srcOrd="9" destOrd="0" presId="urn:microsoft.com/office/officeart/2005/8/layout/bProcess4"/>
    <dgm:cxn modelId="{878C15E9-C1DE-46D0-8057-86980A577812}" type="presParOf" srcId="{E405A9A2-30F7-4410-9526-5F2876EEDF07}" destId="{4A2FEACF-6028-4E8D-982D-86A5E21E4682}" srcOrd="10" destOrd="0" presId="urn:microsoft.com/office/officeart/2005/8/layout/bProcess4"/>
    <dgm:cxn modelId="{44212902-DD47-4523-A818-425AFE78E7A3}" type="presParOf" srcId="{4A2FEACF-6028-4E8D-982D-86A5E21E4682}" destId="{882A9208-F461-4D47-9FD7-2A445CA2B374}" srcOrd="0" destOrd="0" presId="urn:microsoft.com/office/officeart/2005/8/layout/bProcess4"/>
    <dgm:cxn modelId="{867225C4-4351-4A42-A433-4EB461B59E90}" type="presParOf" srcId="{4A2FEACF-6028-4E8D-982D-86A5E21E4682}" destId="{08E8DD68-0515-434B-A122-6E9B8682827D}" srcOrd="1" destOrd="0" presId="urn:microsoft.com/office/officeart/2005/8/layout/bProcess4"/>
    <dgm:cxn modelId="{D945103E-0227-4972-A8BB-780491F6556A}" type="presParOf" srcId="{E405A9A2-30F7-4410-9526-5F2876EEDF07}" destId="{6D607B08-0F40-4A13-9D97-584B62DB8925}" srcOrd="11" destOrd="0" presId="urn:microsoft.com/office/officeart/2005/8/layout/bProcess4"/>
    <dgm:cxn modelId="{CBFCB674-BFF6-49F3-9C4B-637E9A7201CE}" type="presParOf" srcId="{E405A9A2-30F7-4410-9526-5F2876EEDF07}" destId="{A40CEC9A-2AFD-4BA6-98C5-7DC304DD99BE}" srcOrd="12" destOrd="0" presId="urn:microsoft.com/office/officeart/2005/8/layout/bProcess4"/>
    <dgm:cxn modelId="{A029B5EF-D690-4980-BE02-272741164D90}" type="presParOf" srcId="{A40CEC9A-2AFD-4BA6-98C5-7DC304DD99BE}" destId="{4DF3867E-EF4A-4A66-B44C-783DF8EF9898}" srcOrd="0" destOrd="0" presId="urn:microsoft.com/office/officeart/2005/8/layout/bProcess4"/>
    <dgm:cxn modelId="{EB44168C-7C25-48BC-840D-BE9E705BB58A}" type="presParOf" srcId="{A40CEC9A-2AFD-4BA6-98C5-7DC304DD99BE}" destId="{C2A07301-174F-4D5C-BF15-E07E755F4B53}" srcOrd="1" destOrd="0" presId="urn:microsoft.com/office/officeart/2005/8/layout/bProcess4"/>
    <dgm:cxn modelId="{EDDE940D-A6C6-44BA-9995-49284EC1481A}" type="presParOf" srcId="{E405A9A2-30F7-4410-9526-5F2876EEDF07}" destId="{D24AAD22-A0C0-4F8E-B2E9-2ABA0C78B0FF}" srcOrd="13" destOrd="0" presId="urn:microsoft.com/office/officeart/2005/8/layout/bProcess4"/>
    <dgm:cxn modelId="{B27A84CE-6496-46F0-962A-EC6BD904BECA}" type="presParOf" srcId="{E405A9A2-30F7-4410-9526-5F2876EEDF07}" destId="{6B0034CC-B766-487A-B4D4-07D0A8588115}" srcOrd="14" destOrd="0" presId="urn:microsoft.com/office/officeart/2005/8/layout/bProcess4"/>
    <dgm:cxn modelId="{EAE00B18-1FBA-4708-9A02-454B7C6A3B4C}" type="presParOf" srcId="{6B0034CC-B766-487A-B4D4-07D0A8588115}" destId="{C17A31C6-CC0C-41F5-97E3-6C37AB627B37}" srcOrd="0" destOrd="0" presId="urn:microsoft.com/office/officeart/2005/8/layout/bProcess4"/>
    <dgm:cxn modelId="{2B725757-6DE6-464F-AB25-1103C7CC2A59}" type="presParOf" srcId="{6B0034CC-B766-487A-B4D4-07D0A8588115}" destId="{AE08A458-D851-4719-942C-E76316F864E3}" srcOrd="1" destOrd="0" presId="urn:microsoft.com/office/officeart/2005/8/layout/bProcess4"/>
    <dgm:cxn modelId="{6EE8FB46-DC64-4AF2-A418-FF987C426C84}" type="presParOf" srcId="{E405A9A2-30F7-4410-9526-5F2876EEDF07}" destId="{8C735D7F-9195-48EF-9C89-9526818DC14B}" srcOrd="15" destOrd="0" presId="urn:microsoft.com/office/officeart/2005/8/layout/bProcess4"/>
    <dgm:cxn modelId="{7F1753C9-DEF4-495F-8369-F637B5F316AC}" type="presParOf" srcId="{E405A9A2-30F7-4410-9526-5F2876EEDF07}" destId="{FD766898-B955-4B01-9BA5-6BDA480C4682}" srcOrd="16" destOrd="0" presId="urn:microsoft.com/office/officeart/2005/8/layout/bProcess4"/>
    <dgm:cxn modelId="{5D6ADD21-3387-4E36-B536-42BECA7EAB9F}" type="presParOf" srcId="{FD766898-B955-4B01-9BA5-6BDA480C4682}" destId="{7553ECB6-259A-4DDB-AB1A-61A54B1E22FE}" srcOrd="0" destOrd="0" presId="urn:microsoft.com/office/officeart/2005/8/layout/bProcess4"/>
    <dgm:cxn modelId="{C236C54B-8F23-4630-8A59-14A2BA0152BE}" type="presParOf" srcId="{FD766898-B955-4B01-9BA5-6BDA480C4682}" destId="{71E0FACC-AE82-4806-93E1-2292825D6785}" srcOrd="1" destOrd="0" presId="urn:microsoft.com/office/officeart/2005/8/layout/bProcess4"/>
    <dgm:cxn modelId="{1C21B457-E3F6-4858-9008-B2813F23C98D}" type="presParOf" srcId="{E405A9A2-30F7-4410-9526-5F2876EEDF07}" destId="{77DE4649-EC26-4A9D-B08F-A06734382013}" srcOrd="17" destOrd="0" presId="urn:microsoft.com/office/officeart/2005/8/layout/bProcess4"/>
    <dgm:cxn modelId="{784F6476-C715-4AF7-A517-1284D6395854}" type="presParOf" srcId="{E405A9A2-30F7-4410-9526-5F2876EEDF07}" destId="{42C0DF6E-D1D5-4B36-A87A-4151BC821D34}" srcOrd="18" destOrd="0" presId="urn:microsoft.com/office/officeart/2005/8/layout/bProcess4"/>
    <dgm:cxn modelId="{32AADB01-493A-4E7F-A8F2-3C910ADFAB04}" type="presParOf" srcId="{42C0DF6E-D1D5-4B36-A87A-4151BC821D34}" destId="{E7D6EFD5-DEE1-4FA4-A404-30387957A38E}" srcOrd="0" destOrd="0" presId="urn:microsoft.com/office/officeart/2005/8/layout/bProcess4"/>
    <dgm:cxn modelId="{FC4037CB-0DEE-4C98-8667-FC58BB1672CA}" type="presParOf" srcId="{42C0DF6E-D1D5-4B36-A87A-4151BC821D34}" destId="{A553FCF0-6CE8-45E6-93C6-70C59F768885}" srcOrd="1" destOrd="0" presId="urn:microsoft.com/office/officeart/2005/8/layout/bProcess4"/>
    <dgm:cxn modelId="{873C5E00-3F5F-483E-ABB2-FF421C5D1419}" type="presParOf" srcId="{E405A9A2-30F7-4410-9526-5F2876EEDF07}" destId="{BB8D0D9F-9883-4A59-A8FD-0ACC45E6D0F8}" srcOrd="19" destOrd="0" presId="urn:microsoft.com/office/officeart/2005/8/layout/bProcess4"/>
    <dgm:cxn modelId="{426D6102-6136-4C9B-AD69-BB3EE7FF5682}" type="presParOf" srcId="{E405A9A2-30F7-4410-9526-5F2876EEDF07}" destId="{9115E2EA-74E8-450E-8E1B-4A59423A0A27}" srcOrd="20" destOrd="0" presId="urn:microsoft.com/office/officeart/2005/8/layout/bProcess4"/>
    <dgm:cxn modelId="{661F59A2-3310-4245-BC4A-65C7FC4475F2}" type="presParOf" srcId="{9115E2EA-74E8-450E-8E1B-4A59423A0A27}" destId="{597A7D9C-987A-45BC-A559-42F54B665005}" srcOrd="0" destOrd="0" presId="urn:microsoft.com/office/officeart/2005/8/layout/bProcess4"/>
    <dgm:cxn modelId="{54CB340A-76A3-4A99-8FB9-35552463300F}" type="presParOf" srcId="{9115E2EA-74E8-450E-8E1B-4A59423A0A27}" destId="{3DDB313A-4D83-4E39-8135-1160228AA372}" srcOrd="1" destOrd="0" presId="urn:microsoft.com/office/officeart/2005/8/layout/bProcess4"/>
    <dgm:cxn modelId="{EA46D61D-B035-4BB9-9A00-17D8845C7236}" type="presParOf" srcId="{E405A9A2-30F7-4410-9526-5F2876EEDF07}" destId="{0CDC31F5-B277-47A4-A69E-ADBCABD74C7D}" srcOrd="21" destOrd="0" presId="urn:microsoft.com/office/officeart/2005/8/layout/bProcess4"/>
    <dgm:cxn modelId="{33D4473F-FCF4-42D1-8686-72A8DA84EAEC}" type="presParOf" srcId="{E405A9A2-30F7-4410-9526-5F2876EEDF07}" destId="{BAE894C3-A653-46F1-A2C7-B9F6FEFFFCFF}" srcOrd="22" destOrd="0" presId="urn:microsoft.com/office/officeart/2005/8/layout/bProcess4"/>
    <dgm:cxn modelId="{AAEC9367-77F6-48F1-9BF1-FE02E0CA1803}" type="presParOf" srcId="{BAE894C3-A653-46F1-A2C7-B9F6FEFFFCFF}" destId="{D5B81120-CFA7-4836-A0C8-8C6AB37FAC77}" srcOrd="0" destOrd="0" presId="urn:microsoft.com/office/officeart/2005/8/layout/bProcess4"/>
    <dgm:cxn modelId="{A4908E2B-E3F9-4CF2-8BAB-ACEEBD4CBF30}" type="presParOf" srcId="{BAE894C3-A653-46F1-A2C7-B9F6FEFFFCFF}" destId="{F1243409-FD2E-4A07-94BD-DD8F25E26F93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9C183-90B0-4A4C-8663-D9B8C920FEF2}">
      <dsp:nvSpPr>
        <dsp:cNvPr id="0" name=""/>
        <dsp:cNvSpPr/>
      </dsp:nvSpPr>
      <dsp:spPr>
        <a:xfrm rot="5400000">
          <a:off x="-206298" y="891191"/>
          <a:ext cx="1389503" cy="16788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F9288B-5E45-4176-A518-D24631F294E8}">
      <dsp:nvSpPr>
        <dsp:cNvPr id="0" name=""/>
        <dsp:cNvSpPr/>
      </dsp:nvSpPr>
      <dsp:spPr>
        <a:xfrm>
          <a:off x="5584" y="374"/>
          <a:ext cx="2075434" cy="1119224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 Black" panose="020B0A02040204020203" pitchFamily="34" charset="0"/>
              <a:ea typeface="Segoe UI Black" panose="020B0A02040204020203" pitchFamily="34" charset="0"/>
            </a:rPr>
            <a:t>LIMITATATION</a:t>
          </a:r>
          <a:r>
            <a:rPr lang="en-US" sz="1800" kern="1200" dirty="0">
              <a:latin typeface="Segoe UI Black" panose="020B0A02040204020203" pitchFamily="34" charset="0"/>
              <a:ea typeface="Segoe UI Black" panose="020B0A02040204020203" pitchFamily="34" charset="0"/>
            </a:rPr>
            <a:t> OF ERP</a:t>
          </a:r>
        </a:p>
      </dsp:txBody>
      <dsp:txXfrm>
        <a:off x="38365" y="33155"/>
        <a:ext cx="2009872" cy="1053662"/>
      </dsp:txXfrm>
    </dsp:sp>
    <dsp:sp modelId="{E4152541-297C-4421-97E6-46ECB42F9766}">
      <dsp:nvSpPr>
        <dsp:cNvPr id="0" name=""/>
        <dsp:cNvSpPr/>
      </dsp:nvSpPr>
      <dsp:spPr>
        <a:xfrm rot="5400000">
          <a:off x="-206298" y="2290222"/>
          <a:ext cx="1389503" cy="16788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5C7C0-F347-4BD2-8925-B7BB1C5AB913}">
      <dsp:nvSpPr>
        <dsp:cNvPr id="0" name=""/>
        <dsp:cNvSpPr/>
      </dsp:nvSpPr>
      <dsp:spPr>
        <a:xfrm>
          <a:off x="23865" y="1399405"/>
          <a:ext cx="2038872" cy="1119224"/>
        </a:xfrm>
        <a:prstGeom prst="roundRect">
          <a:avLst>
            <a:gd name="adj" fmla="val 10000"/>
          </a:avLst>
        </a:prstGeom>
        <a:solidFill>
          <a:srgbClr val="6DA0B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Segoe UI Black" panose="020B0A02040204020203" pitchFamily="34" charset="0"/>
              <a:ea typeface="Segoe UI Black" panose="020B0A02040204020203" pitchFamily="34" charset="0"/>
            </a:rPr>
            <a:t>ADVANTAGES OF BI</a:t>
          </a:r>
        </a:p>
      </dsp:txBody>
      <dsp:txXfrm>
        <a:off x="56646" y="1432186"/>
        <a:ext cx="1973310" cy="1053662"/>
      </dsp:txXfrm>
    </dsp:sp>
    <dsp:sp modelId="{396AC514-0B5F-4376-841D-6A1E9B0F091D}">
      <dsp:nvSpPr>
        <dsp:cNvPr id="0" name=""/>
        <dsp:cNvSpPr/>
      </dsp:nvSpPr>
      <dsp:spPr>
        <a:xfrm rot="5400000">
          <a:off x="-206298" y="3689253"/>
          <a:ext cx="1389503" cy="16788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51DE8E-D02B-45FA-A39F-86D5C7A72E73}">
      <dsp:nvSpPr>
        <dsp:cNvPr id="0" name=""/>
        <dsp:cNvSpPr/>
      </dsp:nvSpPr>
      <dsp:spPr>
        <a:xfrm>
          <a:off x="42155" y="2798436"/>
          <a:ext cx="2002293" cy="1119224"/>
        </a:xfrm>
        <a:prstGeom prst="roundRect">
          <a:avLst>
            <a:gd name="adj" fmla="val 10000"/>
          </a:avLst>
        </a:prstGeom>
        <a:solidFill>
          <a:srgbClr val="47474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Segoe UI Black" panose="020B0A02040204020203" pitchFamily="34" charset="0"/>
              <a:ea typeface="Segoe UI Black" panose="020B0A02040204020203" pitchFamily="34" charset="0"/>
            </a:rPr>
            <a:t>COMPARISONS</a:t>
          </a:r>
        </a:p>
      </dsp:txBody>
      <dsp:txXfrm>
        <a:off x="74936" y="2831217"/>
        <a:ext cx="1936731" cy="1053662"/>
      </dsp:txXfrm>
    </dsp:sp>
    <dsp:sp modelId="{3062B4BA-54FE-4952-8C45-D73BC187C8E5}">
      <dsp:nvSpPr>
        <dsp:cNvPr id="0" name=""/>
        <dsp:cNvSpPr/>
      </dsp:nvSpPr>
      <dsp:spPr>
        <a:xfrm>
          <a:off x="493692" y="4388768"/>
          <a:ext cx="2575974" cy="16788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2AF8B-3D0F-4A4D-A59B-418C92AABEFA}">
      <dsp:nvSpPr>
        <dsp:cNvPr id="0" name=""/>
        <dsp:cNvSpPr/>
      </dsp:nvSpPr>
      <dsp:spPr>
        <a:xfrm>
          <a:off x="17411" y="4197467"/>
          <a:ext cx="2051781" cy="1119224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Segoe UI Black" panose="020B0A02040204020203" pitchFamily="34" charset="0"/>
              <a:ea typeface="Segoe UI Black" panose="020B0A02040204020203" pitchFamily="34" charset="0"/>
            </a:rPr>
            <a:t>REAL WORLD EXAMPLE</a:t>
          </a:r>
        </a:p>
      </dsp:txBody>
      <dsp:txXfrm>
        <a:off x="50192" y="4230248"/>
        <a:ext cx="1986219" cy="1053662"/>
      </dsp:txXfrm>
    </dsp:sp>
    <dsp:sp modelId="{E1E0B2C0-E228-4281-9C5F-C173F5DAE958}">
      <dsp:nvSpPr>
        <dsp:cNvPr id="0" name=""/>
        <dsp:cNvSpPr/>
      </dsp:nvSpPr>
      <dsp:spPr>
        <a:xfrm rot="16200000">
          <a:off x="2379679" y="3689253"/>
          <a:ext cx="1389503" cy="16788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4CF5CE-1144-49F5-93BF-EE3A28B78A20}">
      <dsp:nvSpPr>
        <dsp:cNvPr id="0" name=""/>
        <dsp:cNvSpPr/>
      </dsp:nvSpPr>
      <dsp:spPr>
        <a:xfrm>
          <a:off x="2696592" y="4197467"/>
          <a:ext cx="1865374" cy="1119224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Segoe UI Black" panose="020B0A02040204020203" pitchFamily="34" charset="0"/>
              <a:ea typeface="Segoe UI Black" panose="020B0A02040204020203" pitchFamily="34" charset="0"/>
            </a:rPr>
            <a:t>POWER BI THE GAME-CHANGER</a:t>
          </a:r>
        </a:p>
      </dsp:txBody>
      <dsp:txXfrm>
        <a:off x="2729373" y="4230248"/>
        <a:ext cx="1799812" cy="1053662"/>
      </dsp:txXfrm>
    </dsp:sp>
    <dsp:sp modelId="{6D607B08-0F40-4A13-9D97-584B62DB8925}">
      <dsp:nvSpPr>
        <dsp:cNvPr id="0" name=""/>
        <dsp:cNvSpPr/>
      </dsp:nvSpPr>
      <dsp:spPr>
        <a:xfrm rot="16200000">
          <a:off x="2379679" y="2290222"/>
          <a:ext cx="1389503" cy="16788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E8DD68-0515-434B-A122-6E9B8682827D}">
      <dsp:nvSpPr>
        <dsp:cNvPr id="0" name=""/>
        <dsp:cNvSpPr/>
      </dsp:nvSpPr>
      <dsp:spPr>
        <a:xfrm>
          <a:off x="2696592" y="2798436"/>
          <a:ext cx="1865374" cy="1119224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Segoe UI Black" panose="020B0A02040204020203" pitchFamily="34" charset="0"/>
              <a:ea typeface="Segoe UI Black" panose="020B0A02040204020203" pitchFamily="34" charset="0"/>
            </a:rPr>
            <a:t>DATA TO DECISIONS</a:t>
          </a:r>
        </a:p>
      </dsp:txBody>
      <dsp:txXfrm>
        <a:off x="2729373" y="2831217"/>
        <a:ext cx="1799812" cy="1053662"/>
      </dsp:txXfrm>
    </dsp:sp>
    <dsp:sp modelId="{D24AAD22-A0C0-4F8E-B2E9-2ABA0C78B0FF}">
      <dsp:nvSpPr>
        <dsp:cNvPr id="0" name=""/>
        <dsp:cNvSpPr/>
      </dsp:nvSpPr>
      <dsp:spPr>
        <a:xfrm rot="16200000">
          <a:off x="2379679" y="891191"/>
          <a:ext cx="1389503" cy="16788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07301-174F-4D5C-BF15-E07E755F4B53}">
      <dsp:nvSpPr>
        <dsp:cNvPr id="0" name=""/>
        <dsp:cNvSpPr/>
      </dsp:nvSpPr>
      <dsp:spPr>
        <a:xfrm>
          <a:off x="2696592" y="1399405"/>
          <a:ext cx="1865374" cy="1119224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Segoe UI Black" panose="020B0A02040204020203" pitchFamily="34" charset="0"/>
              <a:ea typeface="Segoe UI Black" panose="020B0A02040204020203" pitchFamily="34" charset="0"/>
            </a:rPr>
            <a:t>MONITORING</a:t>
          </a:r>
        </a:p>
      </dsp:txBody>
      <dsp:txXfrm>
        <a:off x="2729373" y="1432186"/>
        <a:ext cx="1799812" cy="1053662"/>
      </dsp:txXfrm>
    </dsp:sp>
    <dsp:sp modelId="{8C735D7F-9195-48EF-9C89-9526818DC14B}">
      <dsp:nvSpPr>
        <dsp:cNvPr id="0" name=""/>
        <dsp:cNvSpPr/>
      </dsp:nvSpPr>
      <dsp:spPr>
        <a:xfrm>
          <a:off x="3079194" y="191675"/>
          <a:ext cx="2471420" cy="16788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08A458-D851-4719-942C-E76316F864E3}">
      <dsp:nvSpPr>
        <dsp:cNvPr id="0" name=""/>
        <dsp:cNvSpPr/>
      </dsp:nvSpPr>
      <dsp:spPr>
        <a:xfrm>
          <a:off x="2696592" y="374"/>
          <a:ext cx="1865374" cy="1119224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Segoe UI Black" panose="020B0A02040204020203" pitchFamily="34" charset="0"/>
              <a:ea typeface="Segoe UI Black" panose="020B0A02040204020203" pitchFamily="34" charset="0"/>
            </a:rPr>
            <a:t>DESIGN FOR ALL</a:t>
          </a:r>
        </a:p>
      </dsp:txBody>
      <dsp:txXfrm>
        <a:off x="2729373" y="33155"/>
        <a:ext cx="1799812" cy="1053662"/>
      </dsp:txXfrm>
    </dsp:sp>
    <dsp:sp modelId="{77DE4649-EC26-4A9D-B08F-A06734382013}">
      <dsp:nvSpPr>
        <dsp:cNvPr id="0" name=""/>
        <dsp:cNvSpPr/>
      </dsp:nvSpPr>
      <dsp:spPr>
        <a:xfrm rot="5400000">
          <a:off x="4860627" y="891191"/>
          <a:ext cx="1389503" cy="16788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E0FACC-AE82-4806-93E1-2292825D6785}">
      <dsp:nvSpPr>
        <dsp:cNvPr id="0" name=""/>
        <dsp:cNvSpPr/>
      </dsp:nvSpPr>
      <dsp:spPr>
        <a:xfrm>
          <a:off x="5177540" y="374"/>
          <a:ext cx="1865374" cy="1119224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cap="all" dirty="0">
              <a:solidFill>
                <a:srgbClr val="F1F1E8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rPr>
            <a:t>Security</a:t>
          </a:r>
          <a:r>
            <a:rPr lang="en-US" sz="1800" b="1" kern="1200" cap="all" dirty="0">
              <a:solidFill>
                <a:srgbClr val="F1F1E8"/>
              </a:solidFill>
              <a:latin typeface="Segoe UI Black" panose="020B0A02040204020203" pitchFamily="34" charset="0"/>
              <a:ea typeface="Segoe UI Black" panose="020B0A02040204020203" pitchFamily="34" charset="0"/>
            </a:rPr>
            <a:t> </a:t>
          </a:r>
          <a:r>
            <a:rPr lang="en-US" sz="1800" i="1" kern="1200" cap="all" dirty="0">
              <a:solidFill>
                <a:srgbClr val="F1F1E8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rPr>
            <a:t>&amp;</a:t>
          </a:r>
          <a:r>
            <a:rPr lang="en-US" sz="1800" b="1" kern="1200" cap="all" dirty="0">
              <a:solidFill>
                <a:srgbClr val="F1F1E8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rPr>
            <a:t> </a:t>
          </a:r>
          <a:r>
            <a:rPr lang="en-US" sz="1800" b="1" i="0" kern="1200" cap="all" dirty="0">
              <a:solidFill>
                <a:srgbClr val="F1F1E8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rPr>
            <a:t>Governance</a:t>
          </a:r>
          <a:endParaRPr lang="en-US" sz="1800" kern="1200" dirty="0">
            <a:latin typeface="Segoe UI Black" panose="020B0A02040204020203" pitchFamily="34" charset="0"/>
            <a:ea typeface="Segoe UI Black" panose="020B0A02040204020203" pitchFamily="34" charset="0"/>
          </a:endParaRPr>
        </a:p>
      </dsp:txBody>
      <dsp:txXfrm>
        <a:off x="5210321" y="33155"/>
        <a:ext cx="1799812" cy="1053662"/>
      </dsp:txXfrm>
    </dsp:sp>
    <dsp:sp modelId="{BB8D0D9F-9883-4A59-A8FD-0ACC45E6D0F8}">
      <dsp:nvSpPr>
        <dsp:cNvPr id="0" name=""/>
        <dsp:cNvSpPr/>
      </dsp:nvSpPr>
      <dsp:spPr>
        <a:xfrm rot="5400000">
          <a:off x="4860627" y="2290222"/>
          <a:ext cx="1389503" cy="16788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3FCF0-6CE8-45E6-93C6-70C59F768885}">
      <dsp:nvSpPr>
        <dsp:cNvPr id="0" name=""/>
        <dsp:cNvSpPr/>
      </dsp:nvSpPr>
      <dsp:spPr>
        <a:xfrm>
          <a:off x="5177540" y="1399405"/>
          <a:ext cx="1865374" cy="1119224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Segoe UI Black" panose="020B0A02040204020203" pitchFamily="34" charset="0"/>
              <a:ea typeface="Segoe UI Black" panose="020B0A02040204020203" pitchFamily="34" charset="0"/>
            </a:rPr>
            <a:t>EASY CONNECT TO ALL</a:t>
          </a:r>
        </a:p>
      </dsp:txBody>
      <dsp:txXfrm>
        <a:off x="5210321" y="1432186"/>
        <a:ext cx="1799812" cy="1053662"/>
      </dsp:txXfrm>
    </dsp:sp>
    <dsp:sp modelId="{0CDC31F5-B277-47A4-A69E-ADBCABD74C7D}">
      <dsp:nvSpPr>
        <dsp:cNvPr id="0" name=""/>
        <dsp:cNvSpPr/>
      </dsp:nvSpPr>
      <dsp:spPr>
        <a:xfrm rot="5400000">
          <a:off x="4860627" y="3689253"/>
          <a:ext cx="1389503" cy="16788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DB313A-4D83-4E39-8135-1160228AA372}">
      <dsp:nvSpPr>
        <dsp:cNvPr id="0" name=""/>
        <dsp:cNvSpPr/>
      </dsp:nvSpPr>
      <dsp:spPr>
        <a:xfrm>
          <a:off x="5177540" y="2798436"/>
          <a:ext cx="1865374" cy="1119224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cap="all" dirty="0">
              <a:solidFill>
                <a:srgbClr val="F1F1E8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rPr>
            <a:t>PAGINATED REPORTS</a:t>
          </a:r>
          <a:endParaRPr lang="en-US" sz="2100" kern="1200" dirty="0"/>
        </a:p>
      </dsp:txBody>
      <dsp:txXfrm>
        <a:off x="5210321" y="2831217"/>
        <a:ext cx="1799812" cy="1053662"/>
      </dsp:txXfrm>
    </dsp:sp>
    <dsp:sp modelId="{F1243409-FD2E-4A07-94BD-DD8F25E26F93}">
      <dsp:nvSpPr>
        <dsp:cNvPr id="0" name=""/>
        <dsp:cNvSpPr/>
      </dsp:nvSpPr>
      <dsp:spPr>
        <a:xfrm>
          <a:off x="5177540" y="4197467"/>
          <a:ext cx="1865374" cy="1119224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Segoe UI Black" panose="020B0A02040204020203" pitchFamily="34" charset="0"/>
              <a:ea typeface="Segoe UI Black" panose="020B0A02040204020203" pitchFamily="34" charset="0"/>
            </a:rPr>
            <a:t>LOW-COST LICENSING</a:t>
          </a:r>
        </a:p>
      </dsp:txBody>
      <dsp:txXfrm>
        <a:off x="5210321" y="4230248"/>
        <a:ext cx="1799812" cy="10536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4053-D02D-B17C-1ACC-C3EF41A32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2ABE7-11D3-A11D-3EFF-2C509B89C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677C4-0E36-F73D-E1CB-EDBC2E680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0879-3F61-4814-9010-E9ECE0BBF81C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B662B-1176-4AAE-9A33-903ABB84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3B27B-3473-F6F1-FEA4-86798B07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DB5E-75D8-4F3E-AA90-508DD3D55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51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31E54-D6AE-6A5E-EC61-DE78BB752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81270D-72FC-5562-1A56-74B6B9550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B91B2-644A-1965-BFEA-EFE0E82A1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0879-3F61-4814-9010-E9ECE0BBF81C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DF4C2-A89A-0537-3505-DCCE37117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4DEB3-2A16-7329-A877-232BEB28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DB5E-75D8-4F3E-AA90-508DD3D55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63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C70873-CAEA-117F-80D8-9FB49C8FCE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A31746-26DC-5E74-A551-C10EB4B193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CC25E-EFE9-24E2-A64C-B11E2F222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0879-3F61-4814-9010-E9ECE0BBF81C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23B66-27CB-7ECA-421E-E3A907CE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B0688-4968-1F46-A99D-1AB088881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DB5E-75D8-4F3E-AA90-508DD3D55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31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99557-E1C6-C8C9-44E1-8AAE5C81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3124-1258-F69F-7A5E-BE0C75E36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9A4C5-25CE-3429-15B2-EBB773C76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0879-3F61-4814-9010-E9ECE0BBF81C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96137-CB70-5C6C-B912-75AD360D0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798E-DD99-3AC2-0A4E-9210864E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DB5E-75D8-4F3E-AA90-508DD3D55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31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B120-D55D-09D6-16A7-67DAC7F1E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DF72A-8F02-E518-0827-1E98F6719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7D084-F0FF-0F1C-FA22-251FA5312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0879-3F61-4814-9010-E9ECE0BBF81C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77DAA-762D-B503-EC2A-EF86AEC3A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04EB3-84FA-E564-4558-12B5D0FDE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DB5E-75D8-4F3E-AA90-508DD3D55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89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BBEA0-3359-806F-C99C-43F2927A8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55915-E0F3-3F7A-D209-DF08B76227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B24B6-FAD3-DAAD-FAEE-236EEE0FB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EAD24-F93F-CED5-1559-D49E169FA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0879-3F61-4814-9010-E9ECE0BBF81C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52A1E-6F37-D20C-2092-D7C85D0E6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350EA-E31B-ED8A-BA5A-15414C155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DB5E-75D8-4F3E-AA90-508DD3D55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07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82AB-296E-1C93-3553-49371DA9A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1E5C6-84DA-28AD-3472-0C62F9DB4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8B36E-54EB-97A9-954F-32D3558D5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7F6FC-BAF3-F324-1809-BDDEB0DC8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D5A2F3-9579-FCA2-EFB2-846FEF33F0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6BB2DF-EC8F-3E29-6385-332AC0759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0879-3F61-4814-9010-E9ECE0BBF81C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E2D4AD-B7F0-EA5A-223E-BF9999841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3CB228-CA9F-FB61-CBF5-40862A5DF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DB5E-75D8-4F3E-AA90-508DD3D55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91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575A1-760E-7315-102F-621A6C97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739520-615E-8E99-31CE-C807A47C6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0879-3F61-4814-9010-E9ECE0BBF81C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9F3A65-0960-56BA-73C6-7CADC1D74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D52C1-80D0-A67A-86F3-C98B01579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DB5E-75D8-4F3E-AA90-508DD3D55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57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3F6428-B6AB-12FB-4292-3399E875C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0879-3F61-4814-9010-E9ECE0BBF81C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8BEAD8-36E4-3A32-2EF7-05686DBC1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A868B-5075-C9A8-ABFC-E92AD92EE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DB5E-75D8-4F3E-AA90-508DD3D55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08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ACBA2-0A6C-75EA-8F69-1F833950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0EFA9-7E7F-F196-586E-1FDA9B2A8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75F7EA-30E5-6EC6-9637-AEFEA7B3B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5D2C4-61AE-FB79-4D7F-A3F12A022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0879-3F61-4814-9010-E9ECE0BBF81C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304A1-DC0B-9BAB-39C4-38BCFE66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08D99-C599-A646-987C-7F7B72C16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DB5E-75D8-4F3E-AA90-508DD3D55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97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96B0D-A8A1-B2D7-6C2A-EB1407F6B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A21335-7C53-E590-0478-5844935311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033AA-83F0-2A71-5B6D-7BBF1F864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C6BD4-EA03-0D4C-FC7E-E5FB8C16C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0879-3F61-4814-9010-E9ECE0BBF81C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D9BC7-E8C3-A184-F2E9-BC67377B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DCEA96-8270-97E4-76F3-DAC65D37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DB5E-75D8-4F3E-AA90-508DD3D55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CFA282-E8B2-BE41-A20C-6F60ED02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B217A-0116-E82E-9475-DEDC7F373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F5B4C-5669-F704-52B0-A7570A20CC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C0879-3F61-4814-9010-E9ECE0BBF81C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B405D-B6FD-1087-8EBB-E67A88ACA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F7C42-8C79-7B05-98F5-5D80715B64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EDB5E-75D8-4F3E-AA90-508DD3D55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8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biforbusinessteam.wixstudio.com/biforbusines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resentationgo.com/presentation/business-intelligence-dashboard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businessman-computer-professional-laptop-office-worker-wallpaper-gzfpn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forbusinessteam.wixstudio.com/biforbusines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ven.com/cloud-infrastructure-and-security/mastering-microsoft-purview-security-best-practices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forbusinessteam.wixstudio.com/biforbusines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techrim.com/how-to-learn-microsoft-power-bi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forbusinessteam.wixstudio.com/biforbusines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biforbusinessteam.wixstudio.com/biforbusines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usecallpro-qa.com/resources/calculate-job-costing-formula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forbusinessteam.wixstudio.com/biforbusines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dreamstime.com/word-recap-wooden-cubes-beautiful-grey-background-copy-space-business-concept-image196352559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biforbusinessteam.wixstudio.com/biforbusines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nsuranceranked.com/business-insurance/next-vs-simply-business-insurance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biforbusinessteam.wixstudio.com/biforbusines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tterup.com/blog/best-jobs-with-business-degree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.inspiredpencil.com/pictures-2023/leadership-presentation-topics" TargetMode="External"/><Relationship Id="rId5" Type="http://schemas.openxmlformats.org/officeDocument/2006/relationships/image" Target="../media/image3.jpg"/><Relationship Id="rId4" Type="http://schemas.openxmlformats.org/officeDocument/2006/relationships/hyperlink" Target="https://biforbusinessteam.wixstudio.com/biforbusines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biforbusinessteam.wixstudio.com/biforbusines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foundation.com/blog/power-bi-tutorial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forbusinessteam.wixstudio.com/biforbusines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cthub.com/enterprise-resource-planning/erp-bi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forbusinessteam.wixstudio.com/biforbusiness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ZDNhY2QzNzktNWM3Ny00Y2E4LThhYzktM2NmODZmMmFiNDk4IiwidCI6IjdjMjY3ZTkyLWExM2ItNGU1NS05YTc3LTFlZjg2NzE1OTU4NSIsImMiOjEwfQ%3D%3D" TargetMode="External"/><Relationship Id="rId3" Type="http://schemas.openxmlformats.org/officeDocument/2006/relationships/hyperlink" Target="https://blog.bi9.com.br/o-que-e-business-intelligence-bi-e-quando-usa-lo/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forbusinessteam.wixstudio.com/biforbusiness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biforbusinessteam.wixstudio.com/biforbusiness/blank-1-1-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foundation.com/blog/power-bi-tutorial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forbusinessteam.wixstudio.com/biforbusiness" TargetMode="External"/><Relationship Id="rId5" Type="http://schemas.openxmlformats.org/officeDocument/2006/relationships/hyperlink" Target="https://medium.com/microsoft-power-bi/unleash-the-power-of-data-analysis-with-summarizecolumns-function-in-power-bi-396929f98c95" TargetMode="Externa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.hbs.edu/blog/post/what-is-business-strategy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forbusinessteam.wixstudio.com/biforbusines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rundown.com/process-performance-indicators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forbusinessteam.wixstudio.com/biforbusines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A0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13D2-1C01-AB56-4BF5-504F5FC742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9364" y="2176969"/>
            <a:ext cx="9773265" cy="118025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INTRODUCTION TO “</a:t>
            </a:r>
            <a:r>
              <a:rPr lang="en-US" sz="2800" dirty="0">
                <a:solidFill>
                  <a:srgbClr val="FFC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MICROSOFT POWER BI</a:t>
            </a: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” &amp; ADVANTAGES OVER</a:t>
            </a:r>
            <a:b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TRADITIONAL ERP REPORTING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84F4A-9F81-9B73-4DE9-9B25380DA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5993" y="3758368"/>
            <a:ext cx="6740013" cy="451254"/>
          </a:xfrm>
        </p:spPr>
        <p:txBody>
          <a:bodyPr>
            <a:noAutofit/>
          </a:bodyPr>
          <a:lstStyle/>
          <a:p>
            <a:r>
              <a:rPr lang="en-US" sz="1600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Analyzing the Benefits of Modern BI Tools in Business Decision-Making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B4403-C002-D146-FE1E-63B1B60A5068}"/>
              </a:ext>
            </a:extLst>
          </p:cNvPr>
          <p:cNvSpPr txBox="1"/>
          <p:nvPr/>
        </p:nvSpPr>
        <p:spPr>
          <a:xfrm>
            <a:off x="2979174" y="4316575"/>
            <a:ext cx="63385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Traditional ERP reporting often lacks flexibility, real-time insights, and user-friendliness. </a:t>
            </a: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Power BI</a:t>
            </a:r>
            <a:r>
              <a:rPr lang="en-US" sz="1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offers a modern BI solution with interactive dashboards, AI-driven analytics, real-time data access, and strong security empowering organizations to make faster, smarter decisions while ensuring data governance and enabling users across all levels.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359B67-568F-C1F3-EFDA-7C2D17661963}"/>
              </a:ext>
            </a:extLst>
          </p:cNvPr>
          <p:cNvSpPr txBox="1"/>
          <p:nvPr/>
        </p:nvSpPr>
        <p:spPr>
          <a:xfrm>
            <a:off x="3920563" y="5692879"/>
            <a:ext cx="4350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BI For Business | </a:t>
            </a:r>
            <a:r>
              <a:rPr lang="en-US" sz="24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April 2025</a:t>
            </a:r>
          </a:p>
        </p:txBody>
      </p:sp>
      <p:sp>
        <p:nvSpPr>
          <p:cNvPr id="7" name="TextBox 6">
            <a:hlinkClick r:id="rId2" tooltip="Need Consultations?"/>
            <a:extLst>
              <a:ext uri="{FF2B5EF4-FFF2-40B4-BE49-F238E27FC236}">
                <a16:creationId xmlns:a16="http://schemas.microsoft.com/office/drawing/2014/main" id="{3969DF61-44F0-06EB-3257-A5DF424797EB}"/>
              </a:ext>
            </a:extLst>
          </p:cNvPr>
          <p:cNvSpPr txBox="1"/>
          <p:nvPr/>
        </p:nvSpPr>
        <p:spPr>
          <a:xfrm>
            <a:off x="10036891" y="6168220"/>
            <a:ext cx="1891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🌐 </a:t>
            </a:r>
            <a:r>
              <a:rPr lang="en-US" b="1" dirty="0" err="1">
                <a:solidFill>
                  <a:schemeClr val="bg1"/>
                </a:solidFill>
              </a:rPr>
              <a:t>biforbusiness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16B5A1-20B5-8A9F-235D-D74BFB97E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45856" y="545374"/>
            <a:ext cx="2553979" cy="143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18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67D36F-354C-1DCD-710E-B0E4C672AE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33E7D-F85C-AB87-7EC2-DB8D680261E0}"/>
              </a:ext>
            </a:extLst>
          </p:cNvPr>
          <p:cNvSpPr/>
          <p:nvPr/>
        </p:nvSpPr>
        <p:spPr>
          <a:xfrm>
            <a:off x="2076449" y="2209800"/>
            <a:ext cx="4019551" cy="2438400"/>
          </a:xfrm>
          <a:prstGeom prst="rect">
            <a:avLst/>
          </a:prstGeom>
          <a:solidFill>
            <a:srgbClr val="F1F1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dirty="0">
              <a:effectLst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AC0327-44B3-46BF-056B-E875F448FE30}"/>
              </a:ext>
            </a:extLst>
          </p:cNvPr>
          <p:cNvGrpSpPr/>
          <p:nvPr/>
        </p:nvGrpSpPr>
        <p:grpSpPr>
          <a:xfrm>
            <a:off x="2317677" y="2442836"/>
            <a:ext cx="2933701" cy="1972328"/>
            <a:chOff x="809625" y="867310"/>
            <a:chExt cx="2933701" cy="19723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9CA639-B3EC-4B2D-2673-5221D397CBEB}"/>
                </a:ext>
              </a:extLst>
            </p:cNvPr>
            <p:cNvSpPr txBox="1"/>
            <p:nvPr/>
          </p:nvSpPr>
          <p:spPr>
            <a:xfrm>
              <a:off x="809625" y="867310"/>
              <a:ext cx="293370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rtl="0"/>
              <a:r>
                <a:rPr lang="en-US" sz="4000" b="1" i="0" cap="all" dirty="0">
                  <a:solidFill>
                    <a:srgbClr val="474747"/>
                  </a:solidFill>
                  <a:effectLst/>
                  <a:latin typeface="Segoe UI Black" panose="020B0A02040204020203" pitchFamily="34" charset="0"/>
                  <a:ea typeface="Segoe UI Black" panose="020B0A02040204020203" pitchFamily="34" charset="0"/>
                </a:rPr>
                <a:t>DESIGNED</a:t>
              </a:r>
              <a:endParaRPr lang="en-US" sz="4000" cap="all" dirty="0">
                <a:solidFill>
                  <a:srgbClr val="474747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836315-1617-A450-5892-FD53E4D1CDB4}"/>
                </a:ext>
              </a:extLst>
            </p:cNvPr>
            <p:cNvSpPr txBox="1"/>
            <p:nvPr/>
          </p:nvSpPr>
          <p:spPr>
            <a:xfrm>
              <a:off x="809625" y="2131752"/>
              <a:ext cx="293370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rtl="0"/>
              <a:r>
                <a:rPr lang="en-US" sz="4000" i="0" cap="all" dirty="0">
                  <a:solidFill>
                    <a:srgbClr val="474747"/>
                  </a:solidFill>
                  <a:effectLst/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EVERYONE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E24FC5-5BF2-EA97-AAF0-26045FF24244}"/>
                </a:ext>
              </a:extLst>
            </p:cNvPr>
            <p:cNvSpPr txBox="1"/>
            <p:nvPr/>
          </p:nvSpPr>
          <p:spPr>
            <a:xfrm>
              <a:off x="809625" y="1432856"/>
              <a:ext cx="100965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/>
              <a:r>
                <a:rPr lang="en-US" sz="4000" i="1" dirty="0">
                  <a:solidFill>
                    <a:srgbClr val="474747"/>
                  </a:solidFill>
                </a:rPr>
                <a:t>for</a:t>
              </a:r>
              <a:endParaRPr lang="en-US" sz="4000" dirty="0">
                <a:solidFill>
                  <a:srgbClr val="474747"/>
                </a:solidFill>
                <a:effectLst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8EE3187-9A34-1339-88FB-09C37C301677}"/>
              </a:ext>
            </a:extLst>
          </p:cNvPr>
          <p:cNvSpPr/>
          <p:nvPr/>
        </p:nvSpPr>
        <p:spPr>
          <a:xfrm>
            <a:off x="5492604" y="1187095"/>
            <a:ext cx="4913267" cy="4483810"/>
          </a:xfrm>
          <a:prstGeom prst="rect">
            <a:avLst/>
          </a:prstGeom>
          <a:solidFill>
            <a:srgbClr val="6DA0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06B704-EBAF-768F-E78D-A5490F0459B0}"/>
              </a:ext>
            </a:extLst>
          </p:cNvPr>
          <p:cNvSpPr txBox="1"/>
          <p:nvPr/>
        </p:nvSpPr>
        <p:spPr>
          <a:xfrm>
            <a:off x="5638799" y="1584072"/>
            <a:ext cx="4767073" cy="3689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Intuitive drag-and-drop Report </a:t>
            </a:r>
            <a:r>
              <a:rPr lang="en-US" sz="2000" dirty="0">
                <a:solidFill>
                  <a:srgbClr val="F1F1E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en-US" sz="2000" b="0" i="0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uilding.</a:t>
            </a:r>
            <a:endParaRPr lang="en-US" sz="2000" dirty="0">
              <a:solidFill>
                <a:srgbClr val="F1F1E8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Natural Language Q&amp;A ("Ask a Question about your Data").</a:t>
            </a:r>
            <a:endParaRPr lang="en-US" sz="2000" dirty="0">
              <a:solidFill>
                <a:srgbClr val="F1F1E8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Pre-built </a:t>
            </a:r>
            <a:r>
              <a:rPr lang="en-US" sz="2000" dirty="0">
                <a:solidFill>
                  <a:srgbClr val="F1F1E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</a:t>
            </a:r>
            <a:r>
              <a:rPr lang="en-US" sz="2000" b="0" i="0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emplates and Dashboards</a:t>
            </a:r>
            <a:endParaRPr lang="en-US" sz="2000" dirty="0">
              <a:solidFill>
                <a:srgbClr val="F1F1E8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Integration with Excel and Teams</a:t>
            </a:r>
            <a:endParaRPr lang="en-US" sz="2000" dirty="0">
              <a:solidFill>
                <a:srgbClr val="F1F1E8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TextBox 13">
            <a:hlinkClick r:id="rId4" tooltip="Need Consultations?"/>
            <a:extLst>
              <a:ext uri="{FF2B5EF4-FFF2-40B4-BE49-F238E27FC236}">
                <a16:creationId xmlns:a16="http://schemas.microsoft.com/office/drawing/2014/main" id="{67E3B2C7-185A-844F-BBD3-D0C7720274A0}"/>
              </a:ext>
            </a:extLst>
          </p:cNvPr>
          <p:cNvSpPr txBox="1"/>
          <p:nvPr/>
        </p:nvSpPr>
        <p:spPr>
          <a:xfrm>
            <a:off x="10303591" y="6473020"/>
            <a:ext cx="1891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🌐 </a:t>
            </a:r>
            <a:r>
              <a:rPr lang="en-US" b="1" dirty="0" err="1">
                <a:solidFill>
                  <a:schemeClr val="bg1"/>
                </a:solidFill>
              </a:rPr>
              <a:t>biforbusiness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160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A0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58E61F-ACDC-FDC8-1DF9-258E35871CEF}"/>
              </a:ext>
            </a:extLst>
          </p:cNvPr>
          <p:cNvSpPr txBox="1"/>
          <p:nvPr/>
        </p:nvSpPr>
        <p:spPr>
          <a:xfrm>
            <a:off x="1171574" y="968518"/>
            <a:ext cx="10048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4000" b="1" i="0" cap="all" dirty="0">
                <a:solidFill>
                  <a:srgbClr val="F1F1E8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Security</a:t>
            </a:r>
            <a:r>
              <a:rPr lang="en-US" sz="4000" b="1" cap="all" dirty="0">
                <a:solidFill>
                  <a:srgbClr val="F1F1E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4000" i="1" cap="all" dirty="0">
                <a:solidFill>
                  <a:srgbClr val="F1F1E8"/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&amp;</a:t>
            </a:r>
            <a:r>
              <a:rPr lang="en-US" sz="4000" b="1" cap="all" dirty="0">
                <a:solidFill>
                  <a:srgbClr val="F1F1E8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b="1" i="0" cap="all" dirty="0">
                <a:solidFill>
                  <a:srgbClr val="F1F1E8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Governance </a:t>
            </a:r>
            <a:r>
              <a:rPr lang="en-US" sz="4000" b="1" i="0" cap="all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Made Easy</a:t>
            </a:r>
            <a:endParaRPr lang="en-US" sz="4000" cap="all" dirty="0">
              <a:effectLst/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E116E-41AD-E219-6D2E-9071C1D2C36E}"/>
              </a:ext>
            </a:extLst>
          </p:cNvPr>
          <p:cNvSpPr txBox="1"/>
          <p:nvPr/>
        </p:nvSpPr>
        <p:spPr>
          <a:xfrm>
            <a:off x="5638800" y="2330583"/>
            <a:ext cx="5181600" cy="3266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Row-level security (RLS) for different </a:t>
            </a:r>
            <a:r>
              <a:rPr lang="en-US" sz="2000" dirty="0">
                <a:solidFill>
                  <a:srgbClr val="F1F1E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</a:t>
            </a:r>
            <a:r>
              <a:rPr lang="en-US" sz="2000" b="0" i="0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ser Roles.</a:t>
            </a:r>
            <a:endParaRPr lang="en-US" sz="2000" dirty="0"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Governance through Data </a:t>
            </a:r>
            <a:r>
              <a:rPr lang="en-US" sz="2000" dirty="0">
                <a:solidFill>
                  <a:srgbClr val="F1F1E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</a:t>
            </a:r>
            <a:r>
              <a:rPr lang="en-US" sz="2000" b="0" i="0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ineage, Usage </a:t>
            </a:r>
            <a:r>
              <a:rPr lang="en-US" sz="2000" dirty="0">
                <a:solidFill>
                  <a:srgbClr val="F1F1E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</a:t>
            </a:r>
            <a:r>
              <a:rPr lang="en-US" sz="2000" b="0" i="0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etrics.</a:t>
            </a:r>
            <a:endParaRPr lang="en-US" sz="2000" dirty="0"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Auditing Capabilities.</a:t>
            </a:r>
            <a:endParaRPr lang="en-US" sz="2000" dirty="0"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Compliance with Major </a:t>
            </a:r>
            <a:r>
              <a:rPr lang="en-US" sz="2000" dirty="0">
                <a:solidFill>
                  <a:srgbClr val="F1F1E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r>
              <a:rPr lang="en-US" sz="2000" b="0" i="0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tandards (GDPR, etc.)</a:t>
            </a:r>
            <a:endParaRPr lang="en-US" sz="2000" dirty="0"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D5BAF0-C7EA-1B65-E0E5-7AE3E91E2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/>
          <a:stretch/>
        </p:blipFill>
        <p:spPr>
          <a:xfrm>
            <a:off x="1371600" y="2038349"/>
            <a:ext cx="3851132" cy="3851132"/>
          </a:xfrm>
          <a:prstGeom prst="rect">
            <a:avLst/>
          </a:prstGeom>
        </p:spPr>
      </p:pic>
      <p:sp>
        <p:nvSpPr>
          <p:cNvPr id="11" name="TextBox 10">
            <a:hlinkClick r:id="rId4" tooltip="Need Consultations?"/>
            <a:extLst>
              <a:ext uri="{FF2B5EF4-FFF2-40B4-BE49-F238E27FC236}">
                <a16:creationId xmlns:a16="http://schemas.microsoft.com/office/drawing/2014/main" id="{D5BC4671-27D9-0623-C4DE-3F5079105FFE}"/>
              </a:ext>
            </a:extLst>
          </p:cNvPr>
          <p:cNvSpPr txBox="1"/>
          <p:nvPr/>
        </p:nvSpPr>
        <p:spPr>
          <a:xfrm>
            <a:off x="10303591" y="6473020"/>
            <a:ext cx="1891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🌐 </a:t>
            </a:r>
            <a:r>
              <a:rPr lang="en-US" b="1" dirty="0" err="1">
                <a:solidFill>
                  <a:srgbClr val="474747"/>
                </a:solidFill>
              </a:rPr>
              <a:t>biforbusiness</a:t>
            </a:r>
            <a:endParaRPr lang="en-US" b="1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581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473122-2066-5642-6805-AA7E64B7D09B}"/>
              </a:ext>
            </a:extLst>
          </p:cNvPr>
          <p:cNvSpPr txBox="1"/>
          <p:nvPr/>
        </p:nvSpPr>
        <p:spPr>
          <a:xfrm>
            <a:off x="1600200" y="889933"/>
            <a:ext cx="44958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4000" b="1" i="0" cap="all" dirty="0">
                <a:solidFill>
                  <a:srgbClr val="474747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Connect </a:t>
            </a:r>
            <a:r>
              <a:rPr lang="en-US" sz="4000" i="1" cap="all" dirty="0">
                <a:solidFill>
                  <a:srgbClr val="474747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to</a:t>
            </a:r>
            <a:r>
              <a:rPr lang="en-US" sz="4000" i="1" cap="all" dirty="0">
                <a:solidFill>
                  <a:srgbClr val="474747"/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b="1" i="0" cap="all" dirty="0">
                <a:solidFill>
                  <a:srgbClr val="474747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Everything </a:t>
            </a:r>
            <a:r>
              <a:rPr lang="en-US" sz="4000" b="1" i="0" cap="all" dirty="0">
                <a:solidFill>
                  <a:srgbClr val="474747"/>
                </a:solidFill>
                <a:effectLst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You Need</a:t>
            </a:r>
            <a:endParaRPr lang="en-US" sz="4000" cap="all" dirty="0">
              <a:solidFill>
                <a:srgbClr val="474747"/>
              </a:solidFill>
              <a:effectLst/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AEF087-E5CD-85B1-A2CF-181AFE2ED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00200" y="2828926"/>
            <a:ext cx="4495800" cy="28066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B7D5A7-54B7-4463-F106-9BD137152775}"/>
              </a:ext>
            </a:extLst>
          </p:cNvPr>
          <p:cNvSpPr txBox="1"/>
          <p:nvPr/>
        </p:nvSpPr>
        <p:spPr>
          <a:xfrm>
            <a:off x="6343650" y="1594406"/>
            <a:ext cx="4819650" cy="3669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474747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Native Connectors: SQL, Excel, SharePoint, APIs, Salesforce, etc.</a:t>
            </a:r>
            <a:endParaRPr lang="en-US" sz="2000" dirty="0">
              <a:solidFill>
                <a:srgbClr val="474747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474747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Streaming Datasets for Live </a:t>
            </a:r>
            <a:r>
              <a:rPr lang="en-US" sz="2000" dirty="0">
                <a:solidFill>
                  <a:srgbClr val="47474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</a:t>
            </a:r>
            <a:r>
              <a:rPr lang="en-US" sz="2000" b="0" i="0" dirty="0">
                <a:solidFill>
                  <a:srgbClr val="474747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ashboards (IoT, </a:t>
            </a:r>
            <a:r>
              <a:rPr lang="en-US" sz="2000" dirty="0">
                <a:solidFill>
                  <a:srgbClr val="47474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r>
              <a:rPr lang="en-US" sz="2000" b="0" i="0" dirty="0">
                <a:solidFill>
                  <a:srgbClr val="474747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ocial </a:t>
            </a:r>
            <a:r>
              <a:rPr lang="en-US" sz="2000" dirty="0">
                <a:solidFill>
                  <a:srgbClr val="47474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</a:t>
            </a:r>
            <a:r>
              <a:rPr lang="en-US" sz="2000" b="0" i="0" dirty="0">
                <a:solidFill>
                  <a:srgbClr val="474747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edia, Sensors).</a:t>
            </a:r>
            <a:endParaRPr lang="en-US" sz="2000" dirty="0">
              <a:solidFill>
                <a:srgbClr val="474747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474747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Power Automate for </a:t>
            </a:r>
            <a:r>
              <a:rPr lang="en-US" sz="2000" dirty="0">
                <a:solidFill>
                  <a:srgbClr val="47474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</a:t>
            </a:r>
            <a:r>
              <a:rPr lang="en-US" sz="2000" b="0" i="0" dirty="0">
                <a:solidFill>
                  <a:srgbClr val="474747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orkflow Integration</a:t>
            </a:r>
            <a:endParaRPr lang="en-US" sz="2000" dirty="0">
              <a:solidFill>
                <a:srgbClr val="474747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474747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Hybrid Support (On-prem + Cloud)</a:t>
            </a:r>
            <a:endParaRPr lang="en-US" sz="2000" dirty="0">
              <a:solidFill>
                <a:srgbClr val="474747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hlinkClick r:id="rId4" tooltip="Need Consultations?"/>
            <a:extLst>
              <a:ext uri="{FF2B5EF4-FFF2-40B4-BE49-F238E27FC236}">
                <a16:creationId xmlns:a16="http://schemas.microsoft.com/office/drawing/2014/main" id="{40076EF9-57E0-C2D8-E2E4-EEF699FBC0D5}"/>
              </a:ext>
            </a:extLst>
          </p:cNvPr>
          <p:cNvSpPr txBox="1"/>
          <p:nvPr/>
        </p:nvSpPr>
        <p:spPr>
          <a:xfrm>
            <a:off x="10303591" y="6473020"/>
            <a:ext cx="1891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🌐 </a:t>
            </a:r>
            <a:r>
              <a:rPr lang="en-US" b="1" dirty="0" err="1">
                <a:solidFill>
                  <a:srgbClr val="474747"/>
                </a:solidFill>
              </a:rPr>
              <a:t>biforbusiness</a:t>
            </a:r>
            <a:endParaRPr lang="en-US" b="1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856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A0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3A570E-62D3-2C7E-25D7-734361C2A02C}"/>
              </a:ext>
            </a:extLst>
          </p:cNvPr>
          <p:cNvSpPr txBox="1"/>
          <p:nvPr/>
        </p:nvSpPr>
        <p:spPr>
          <a:xfrm>
            <a:off x="0" y="398213"/>
            <a:ext cx="55937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4000" b="1" i="0" cap="all" dirty="0">
                <a:solidFill>
                  <a:srgbClr val="F1F1E8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Paginated Reports </a:t>
            </a:r>
            <a:r>
              <a:rPr lang="en-US" sz="4000" i="1" cap="all" dirty="0">
                <a:solidFill>
                  <a:srgbClr val="F1F1E8"/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&amp;</a:t>
            </a:r>
            <a:r>
              <a:rPr lang="en-US" sz="4000" i="1" cap="all" dirty="0">
                <a:solidFill>
                  <a:srgbClr val="F1F1E8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b="1" i="0" cap="all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Exports</a:t>
            </a:r>
            <a:endParaRPr lang="en-US" sz="4000" cap="all" dirty="0">
              <a:solidFill>
                <a:srgbClr val="F1F1E8"/>
              </a:solidFill>
              <a:effectLst/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806CE5-FECA-70B7-3BC1-CA1F061D9963}"/>
              </a:ext>
            </a:extLst>
          </p:cNvPr>
          <p:cNvSpPr txBox="1"/>
          <p:nvPr/>
        </p:nvSpPr>
        <p:spPr>
          <a:xfrm>
            <a:off x="638175" y="2383067"/>
            <a:ext cx="3981450" cy="3266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Pixel-perfect Formatted </a:t>
            </a:r>
            <a:r>
              <a:rPr lang="en-US" sz="2000" dirty="0">
                <a:solidFill>
                  <a:srgbClr val="F1F1E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</a:t>
            </a:r>
            <a:r>
              <a:rPr lang="en-US" sz="2000" b="0" i="0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eports.</a:t>
            </a:r>
            <a:endParaRPr lang="en-US" sz="2000" dirty="0"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Suitable for Finance, Invoices, Forms.</a:t>
            </a:r>
            <a:endParaRPr lang="en-US" sz="2000" dirty="0"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Export to PDF, Excel, CSV.</a:t>
            </a:r>
            <a:endParaRPr lang="en-US" sz="2000" dirty="0"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Email Subscriptions with </a:t>
            </a:r>
            <a:r>
              <a:rPr lang="en-US" sz="2000" dirty="0">
                <a:solidFill>
                  <a:srgbClr val="F1F1E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</a:t>
            </a:r>
            <a:r>
              <a:rPr lang="en-US" sz="2000" b="0" i="0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xportable Reports.</a:t>
            </a:r>
            <a:endParaRPr lang="en-US" sz="2000" dirty="0"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hlinkClick r:id="rId2" tooltip="Need Consultations?"/>
            <a:extLst>
              <a:ext uri="{FF2B5EF4-FFF2-40B4-BE49-F238E27FC236}">
                <a16:creationId xmlns:a16="http://schemas.microsoft.com/office/drawing/2014/main" id="{975F3A89-1082-A018-223B-B10F3E43736E}"/>
              </a:ext>
            </a:extLst>
          </p:cNvPr>
          <p:cNvSpPr txBox="1"/>
          <p:nvPr/>
        </p:nvSpPr>
        <p:spPr>
          <a:xfrm>
            <a:off x="10303591" y="6473020"/>
            <a:ext cx="1891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🌐 </a:t>
            </a:r>
            <a:r>
              <a:rPr lang="en-US" b="1" dirty="0" err="1">
                <a:solidFill>
                  <a:srgbClr val="474747"/>
                </a:solidFill>
              </a:rPr>
              <a:t>biforbusiness</a:t>
            </a:r>
            <a:endParaRPr lang="en-US" b="1" dirty="0">
              <a:solidFill>
                <a:srgbClr val="474747"/>
              </a:solidFill>
            </a:endParaRPr>
          </a:p>
        </p:txBody>
      </p:sp>
      <p:pic>
        <p:nvPicPr>
          <p:cNvPr id="1026" name="Picture 2" descr="Paginated">
            <a:extLst>
              <a:ext uri="{FF2B5EF4-FFF2-40B4-BE49-F238E27FC236}">
                <a16:creationId xmlns:a16="http://schemas.microsoft.com/office/drawing/2014/main" id="{6E37E7E1-B0DD-073E-81C7-17EB897C5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512064"/>
            <a:ext cx="6870383" cy="545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975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74F2D-ABE6-7101-7B6F-8A4B718EA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86C665-07D6-F142-4421-720A028EFE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3DE8D-45B6-2580-4A1A-7D1E23391C89}"/>
              </a:ext>
            </a:extLst>
          </p:cNvPr>
          <p:cNvSpPr/>
          <p:nvPr/>
        </p:nvSpPr>
        <p:spPr>
          <a:xfrm>
            <a:off x="997021" y="2209800"/>
            <a:ext cx="5232329" cy="2438400"/>
          </a:xfrm>
          <a:prstGeom prst="rect">
            <a:avLst/>
          </a:prstGeom>
          <a:solidFill>
            <a:srgbClr val="6DA0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dirty="0"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1103ED-050F-0AD2-B93A-C81B4E8231E7}"/>
              </a:ext>
            </a:extLst>
          </p:cNvPr>
          <p:cNvSpPr/>
          <p:nvPr/>
        </p:nvSpPr>
        <p:spPr>
          <a:xfrm>
            <a:off x="6229350" y="521208"/>
            <a:ext cx="5813298" cy="5936164"/>
          </a:xfrm>
          <a:prstGeom prst="rect">
            <a:avLst/>
          </a:prstGeom>
          <a:solidFill>
            <a:srgbClr val="F1F1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3A900-C84C-6D70-4362-F5ADB8D8355C}"/>
              </a:ext>
            </a:extLst>
          </p:cNvPr>
          <p:cNvSpPr txBox="1"/>
          <p:nvPr/>
        </p:nvSpPr>
        <p:spPr>
          <a:xfrm>
            <a:off x="997020" y="2767278"/>
            <a:ext cx="605147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4000" b="1" i="0" cap="all" dirty="0">
                <a:solidFill>
                  <a:srgbClr val="F1F1E8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Affordable </a:t>
            </a:r>
            <a:r>
              <a:rPr lang="en-US" sz="4000" i="1" cap="all" dirty="0">
                <a:solidFill>
                  <a:srgbClr val="F1F1E8"/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&amp; </a:t>
            </a:r>
            <a:r>
              <a:rPr lang="en-US" sz="4000" i="0" cap="all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Scalable Licensing</a:t>
            </a:r>
            <a:endParaRPr lang="en-US" sz="4000" cap="all" dirty="0">
              <a:effectLst/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7CE4B-99D3-F8BF-C6A6-63DCD2DA12DE}"/>
              </a:ext>
            </a:extLst>
          </p:cNvPr>
          <p:cNvSpPr txBox="1"/>
          <p:nvPr/>
        </p:nvSpPr>
        <p:spPr>
          <a:xfrm>
            <a:off x="6479667" y="587361"/>
            <a:ext cx="5312664" cy="5536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474747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Power BI Desktop – Free</a:t>
            </a:r>
          </a:p>
          <a:p>
            <a:pPr marL="285750" indent="-285750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7474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Often a Free License is enough for Many Tasks</a:t>
            </a:r>
            <a:endParaRPr lang="en-US" sz="2000" dirty="0">
              <a:solidFill>
                <a:srgbClr val="474747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474747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Power BI Pro – $14/user/month</a:t>
            </a:r>
            <a:endParaRPr lang="en-US" sz="2000" dirty="0">
              <a:solidFill>
                <a:srgbClr val="474747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474747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Power BI Premium per user – $2</a:t>
            </a:r>
            <a:r>
              <a:rPr lang="en-US" sz="2000" dirty="0">
                <a:solidFill>
                  <a:srgbClr val="47474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</a:t>
            </a:r>
            <a:r>
              <a:rPr lang="en-US" sz="2000" b="0" i="0" dirty="0">
                <a:solidFill>
                  <a:srgbClr val="474747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/user/month</a:t>
            </a:r>
            <a:endParaRPr lang="en-US" sz="2000" dirty="0">
              <a:solidFill>
                <a:srgbClr val="474747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474747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Premium Capacity – For enterprise scale</a:t>
            </a:r>
            <a:endParaRPr lang="en-US" sz="2000" dirty="0">
              <a:solidFill>
                <a:srgbClr val="474747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474747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Value vs traditional BI tools: better ROI, scalable growth</a:t>
            </a:r>
            <a:endParaRPr lang="en-US" sz="2000" dirty="0">
              <a:solidFill>
                <a:srgbClr val="474747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12">
            <a:hlinkClick r:id="rId4" tooltip="Need Consultations?"/>
            <a:extLst>
              <a:ext uri="{FF2B5EF4-FFF2-40B4-BE49-F238E27FC236}">
                <a16:creationId xmlns:a16="http://schemas.microsoft.com/office/drawing/2014/main" id="{7021889B-CB7D-751D-659C-A93C40D24E4C}"/>
              </a:ext>
            </a:extLst>
          </p:cNvPr>
          <p:cNvSpPr txBox="1"/>
          <p:nvPr/>
        </p:nvSpPr>
        <p:spPr>
          <a:xfrm>
            <a:off x="10303591" y="6473020"/>
            <a:ext cx="1891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🌐 </a:t>
            </a:r>
            <a:r>
              <a:rPr lang="en-US" b="1" dirty="0" err="1">
                <a:solidFill>
                  <a:schemeClr val="bg1"/>
                </a:solidFill>
              </a:rPr>
              <a:t>biforbusiness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294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606AA6-2009-2A2E-ADBF-F7A5379D9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0632" t="27481" r="12064" b="10839"/>
          <a:stretch/>
        </p:blipFill>
        <p:spPr>
          <a:xfrm>
            <a:off x="495300" y="531283"/>
            <a:ext cx="3144012" cy="1924051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36B38A9-0FD4-AFD7-CA16-A21943C55D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4820370"/>
              </p:ext>
            </p:extLst>
          </p:nvPr>
        </p:nvGraphicFramePr>
        <p:xfrm>
          <a:off x="3752850" y="922866"/>
          <a:ext cx="7048500" cy="5317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hlinkClick r:id="rId9" tooltip="Need Consultations?"/>
            <a:extLst>
              <a:ext uri="{FF2B5EF4-FFF2-40B4-BE49-F238E27FC236}">
                <a16:creationId xmlns:a16="http://schemas.microsoft.com/office/drawing/2014/main" id="{7E1EC7F2-B134-4597-AA51-EC0943C6E34D}"/>
              </a:ext>
            </a:extLst>
          </p:cNvPr>
          <p:cNvSpPr txBox="1"/>
          <p:nvPr/>
        </p:nvSpPr>
        <p:spPr>
          <a:xfrm>
            <a:off x="10303591" y="6473020"/>
            <a:ext cx="1891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🌐 </a:t>
            </a:r>
            <a:r>
              <a:rPr lang="en-US" b="1" dirty="0" err="1">
                <a:solidFill>
                  <a:srgbClr val="474747"/>
                </a:solidFill>
              </a:rPr>
              <a:t>biforbusiness</a:t>
            </a:r>
            <a:endParaRPr lang="en-US" b="1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9640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4F9288B-5E45-4176-A518-D24631F294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84F9288B-5E45-4176-A518-D24631F294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59C183-90B0-4A4C-8663-D9B8C920FE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3859C183-90B0-4A4C-8663-D9B8C920FE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5A5C7C0-F347-4BD2-8925-B7BB1C5A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35A5C7C0-F347-4BD2-8925-B7BB1C5AB9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152541-297C-4421-97E6-46ECB42F9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E4152541-297C-4421-97E6-46ECB42F97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751DE8E-D02B-45FA-A39F-86D5C7A72E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2751DE8E-D02B-45FA-A39F-86D5C7A72E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96AC514-0B5F-4376-841D-6A1E9B0F09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396AC514-0B5F-4376-841D-6A1E9B0F09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02AF8B-3D0F-4A4D-A59B-418C92AABE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6802AF8B-3D0F-4A4D-A59B-418C92AABE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062B4BA-54FE-4952-8C45-D73BC187C8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3062B4BA-54FE-4952-8C45-D73BC187C8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4CF5CE-1144-49F5-93BF-EE3A28B78A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644CF5CE-1144-49F5-93BF-EE3A28B78A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E0B2C0-E228-4281-9C5F-C173F5DAE9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E1E0B2C0-E228-4281-9C5F-C173F5DAE9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E8DD68-0515-434B-A122-6E9B868282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08E8DD68-0515-434B-A122-6E9B868282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D607B08-0F40-4A13-9D97-584B62DB89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graphicEl>
                                              <a:dgm id="{6D607B08-0F40-4A13-9D97-584B62DB89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2A07301-174F-4D5C-BF15-E07E755F4B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graphicEl>
                                              <a:dgm id="{C2A07301-174F-4D5C-BF15-E07E755F4B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4AAD22-A0C0-4F8E-B2E9-2ABA0C78B0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graphicEl>
                                              <a:dgm id="{D24AAD22-A0C0-4F8E-B2E9-2ABA0C78B0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E08A458-D851-4719-942C-E76316F864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graphicEl>
                                              <a:dgm id="{AE08A458-D851-4719-942C-E76316F864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735D7F-9195-48EF-9C89-9526818DC1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>
                                            <p:graphicEl>
                                              <a:dgm id="{8C735D7F-9195-48EF-9C89-9526818DC1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E0FACC-AE82-4806-93E1-2292825D67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>
                                            <p:graphicEl>
                                              <a:dgm id="{71E0FACC-AE82-4806-93E1-2292825D67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7DE4649-EC26-4A9D-B08F-A067343820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">
                                            <p:graphicEl>
                                              <a:dgm id="{77DE4649-EC26-4A9D-B08F-A067343820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553FCF0-6CE8-45E6-93C6-70C59F7688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">
                                            <p:graphicEl>
                                              <a:dgm id="{A553FCF0-6CE8-45E6-93C6-70C59F7688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8D0D9F-9883-4A59-A8FD-0ACC45E6D0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">
                                            <p:graphicEl>
                                              <a:dgm id="{BB8D0D9F-9883-4A59-A8FD-0ACC45E6D0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DB313A-4D83-4E39-8135-1160228AA3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">
                                            <p:graphicEl>
                                              <a:dgm id="{3DDB313A-4D83-4E39-8135-1160228AA3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CDC31F5-B277-47A4-A69E-ADBCABD74C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">
                                            <p:graphicEl>
                                              <a:dgm id="{0CDC31F5-B277-47A4-A69E-ADBCABD74C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1243409-FD2E-4A07-94BD-DD8F25E26F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">
                                            <p:graphicEl>
                                              <a:dgm id="{F1243409-FD2E-4A07-94BD-DD8F25E26F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48B4C2-048D-C6B2-47E9-8495C2E5854E}"/>
              </a:ext>
            </a:extLst>
          </p:cNvPr>
          <p:cNvSpPr txBox="1"/>
          <p:nvPr/>
        </p:nvSpPr>
        <p:spPr>
          <a:xfrm>
            <a:off x="4365660" y="5418207"/>
            <a:ext cx="3460680" cy="707886"/>
          </a:xfrm>
          <a:prstGeom prst="rect">
            <a:avLst/>
          </a:prstGeom>
          <a:solidFill>
            <a:srgbClr val="474747"/>
          </a:solidFill>
        </p:spPr>
        <p:txBody>
          <a:bodyPr wrap="square">
            <a:spAutoFit/>
          </a:bodyPr>
          <a:lstStyle/>
          <a:p>
            <a:pPr algn="ctr" rtl="0"/>
            <a:r>
              <a:rPr lang="en-US" sz="4000" b="1" i="0" cap="all" dirty="0">
                <a:solidFill>
                  <a:srgbClr val="F1F1E8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Thank you</a:t>
            </a:r>
            <a:endParaRPr lang="en-US" sz="4000" cap="all" dirty="0">
              <a:effectLst/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Box 6">
            <a:hlinkClick r:id="rId4" tooltip="Please Book Now!"/>
            <a:extLst>
              <a:ext uri="{FF2B5EF4-FFF2-40B4-BE49-F238E27FC236}">
                <a16:creationId xmlns:a16="http://schemas.microsoft.com/office/drawing/2014/main" id="{A96B8DCA-3B8E-13F4-ADDE-3E8BCB518344}"/>
              </a:ext>
            </a:extLst>
          </p:cNvPr>
          <p:cNvSpPr txBox="1"/>
          <p:nvPr/>
        </p:nvSpPr>
        <p:spPr>
          <a:xfrm>
            <a:off x="9319427" y="5911037"/>
            <a:ext cx="2670072" cy="369332"/>
          </a:xfrm>
          <a:prstGeom prst="rect">
            <a:avLst/>
          </a:prstGeom>
          <a:solidFill>
            <a:srgbClr val="F1F1E8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effectLst/>
                <a:latin typeface="Arial" panose="020B0604020202020204" pitchFamily="34" charset="0"/>
              </a:rPr>
              <a:t>Need Consultations?</a:t>
            </a:r>
            <a:endParaRPr lang="en-US" b="1" dirty="0"/>
          </a:p>
        </p:txBody>
      </p:sp>
      <p:pic>
        <p:nvPicPr>
          <p:cNvPr id="10" name="Picture 9">
            <a:hlinkClick r:id="rId4" tooltip="Click Here!"/>
            <a:extLst>
              <a:ext uri="{FF2B5EF4-FFF2-40B4-BE49-F238E27FC236}">
                <a16:creationId xmlns:a16="http://schemas.microsoft.com/office/drawing/2014/main" id="{43C7FB7F-B154-06D6-02A4-4618885EB9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517" y="6186352"/>
            <a:ext cx="671648" cy="671648"/>
          </a:xfrm>
          <a:prstGeom prst="rect">
            <a:avLst/>
          </a:prstGeom>
        </p:spPr>
      </p:pic>
      <p:sp>
        <p:nvSpPr>
          <p:cNvPr id="2" name="TextBox 1">
            <a:hlinkClick r:id="rId4" tooltip="Need Consultations?"/>
            <a:extLst>
              <a:ext uri="{FF2B5EF4-FFF2-40B4-BE49-F238E27FC236}">
                <a16:creationId xmlns:a16="http://schemas.microsoft.com/office/drawing/2014/main" id="{BBF477BB-6255-BA9D-CCE5-7574BA7B4F34}"/>
              </a:ext>
            </a:extLst>
          </p:cNvPr>
          <p:cNvSpPr txBox="1"/>
          <p:nvPr/>
        </p:nvSpPr>
        <p:spPr>
          <a:xfrm>
            <a:off x="9319427" y="6339990"/>
            <a:ext cx="1891481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🌐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</a:rPr>
              <a:t>biforbusiness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980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6A47D8-E9BF-C9BE-CF40-DB6EF0EA5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79B8936-65BE-8B00-FEE2-5CC8D2494699}"/>
              </a:ext>
            </a:extLst>
          </p:cNvPr>
          <p:cNvSpPr/>
          <p:nvPr/>
        </p:nvSpPr>
        <p:spPr>
          <a:xfrm>
            <a:off x="0" y="-5989"/>
            <a:ext cx="12192000" cy="6858000"/>
          </a:xfrm>
          <a:prstGeom prst="rect">
            <a:avLst/>
          </a:prstGeom>
          <a:solidFill>
            <a:schemeClr val="bg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3ABA0794-35BD-0113-B0CA-6BB3F541E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0036891" cy="1415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1BB0AC-FFDB-0435-9D46-E0B70CA1A8D0}"/>
              </a:ext>
            </a:extLst>
          </p:cNvPr>
          <p:cNvSpPr/>
          <p:nvPr/>
        </p:nvSpPr>
        <p:spPr>
          <a:xfrm>
            <a:off x="3264308" y="1366037"/>
            <a:ext cx="6076335" cy="4439266"/>
          </a:xfrm>
          <a:prstGeom prst="rect">
            <a:avLst/>
          </a:prstGeom>
          <a:solidFill>
            <a:srgbClr val="F1F1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dirty="0">
              <a:effectLst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D40EC7-13D4-CF42-C55F-99EF91A58F1C}"/>
              </a:ext>
            </a:extLst>
          </p:cNvPr>
          <p:cNvGrpSpPr/>
          <p:nvPr/>
        </p:nvGrpSpPr>
        <p:grpSpPr>
          <a:xfrm>
            <a:off x="3359713" y="1594747"/>
            <a:ext cx="8568659" cy="4942805"/>
            <a:chOff x="3359713" y="1594747"/>
            <a:chExt cx="8568659" cy="4942805"/>
          </a:xfrm>
        </p:grpSpPr>
        <p:sp>
          <p:nvSpPr>
            <p:cNvPr id="7" name="TextBox 6">
              <a:hlinkClick r:id="rId4" tooltip="Need Consultations?"/>
              <a:extLst>
                <a:ext uri="{FF2B5EF4-FFF2-40B4-BE49-F238E27FC236}">
                  <a16:creationId xmlns:a16="http://schemas.microsoft.com/office/drawing/2014/main" id="{39ECFC50-8C9A-81A6-36E8-3C8B137EA089}"/>
                </a:ext>
              </a:extLst>
            </p:cNvPr>
            <p:cNvSpPr txBox="1"/>
            <p:nvPr/>
          </p:nvSpPr>
          <p:spPr>
            <a:xfrm>
              <a:off x="10036891" y="6168220"/>
              <a:ext cx="18914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🌐 </a:t>
              </a:r>
              <a:r>
                <a:rPr lang="en-US" b="1" dirty="0" err="1">
                  <a:solidFill>
                    <a:schemeClr val="bg1"/>
                  </a:solidFill>
                </a:rPr>
                <a:t>biforbusiness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734BA2E-CF43-0014-5F40-6628116DF0BA}"/>
                </a:ext>
              </a:extLst>
            </p:cNvPr>
            <p:cNvSpPr txBox="1"/>
            <p:nvPr/>
          </p:nvSpPr>
          <p:spPr>
            <a:xfrm>
              <a:off x="3359713" y="1594747"/>
              <a:ext cx="29536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rtl="0"/>
              <a:r>
                <a:rPr lang="en-US" sz="3600" b="1" i="0" cap="all" dirty="0">
                  <a:solidFill>
                    <a:srgbClr val="474747"/>
                  </a:solidFill>
                  <a:effectLst/>
                </a:rPr>
                <a:t>You Will See</a:t>
              </a:r>
              <a:endParaRPr lang="en-US" sz="3600" cap="all" dirty="0">
                <a:effectLst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381619-DD23-C7DD-932D-5FE75DBAB297}"/>
                </a:ext>
              </a:extLst>
            </p:cNvPr>
            <p:cNvSpPr txBox="1"/>
            <p:nvPr/>
          </p:nvSpPr>
          <p:spPr>
            <a:xfrm>
              <a:off x="6302476" y="1637071"/>
              <a:ext cx="159190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rtl="0"/>
              <a:r>
                <a:rPr lang="en-US" sz="2000" b="1" i="1" dirty="0">
                  <a:solidFill>
                    <a:srgbClr val="474747"/>
                  </a:solidFill>
                  <a:effectLst/>
                </a:rPr>
                <a:t>Overview</a:t>
              </a:r>
              <a:endParaRPr lang="en-US" sz="2000" b="1" dirty="0">
                <a:effectLst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4D7225-94AB-FEB7-49DD-185359D6BE00}"/>
                </a:ext>
              </a:extLst>
            </p:cNvPr>
            <p:cNvSpPr txBox="1"/>
            <p:nvPr/>
          </p:nvSpPr>
          <p:spPr>
            <a:xfrm>
              <a:off x="6302476" y="2760662"/>
              <a:ext cx="159190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rtl="0"/>
              <a:r>
                <a:rPr lang="en-US" sz="2000" b="1" i="1" dirty="0">
                  <a:solidFill>
                    <a:srgbClr val="474747"/>
                  </a:solidFill>
                </a:rPr>
                <a:t>Differences</a:t>
              </a:r>
              <a:endParaRPr lang="en-US" sz="2000" b="1" dirty="0">
                <a:effectLst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050B15-1DC2-0686-3975-6DB87B034A43}"/>
                </a:ext>
              </a:extLst>
            </p:cNvPr>
            <p:cNvSpPr txBox="1"/>
            <p:nvPr/>
          </p:nvSpPr>
          <p:spPr>
            <a:xfrm>
              <a:off x="6302476" y="1985025"/>
              <a:ext cx="27382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/>
              <a:r>
                <a:rPr lang="en-US" b="0" i="0" dirty="0">
                  <a:solidFill>
                    <a:srgbClr val="474747"/>
                  </a:solidFill>
                  <a:effectLst/>
                </a:rPr>
                <a:t>Brief Overview of </a:t>
              </a:r>
              <a:r>
                <a:rPr lang="en-US" b="1" dirty="0">
                  <a:solidFill>
                    <a:schemeClr val="accent4">
                      <a:lumMod val="75000"/>
                    </a:schemeClr>
                  </a:solidFill>
                </a:rPr>
                <a:t>Power BI</a:t>
              </a:r>
              <a:r>
                <a:rPr lang="en-US" dirty="0">
                  <a:solidFill>
                    <a:srgbClr val="474747"/>
                  </a:solidFill>
                </a:rPr>
                <a:t> as a Modern BI Solution</a:t>
              </a:r>
              <a:endParaRPr lang="en-US" dirty="0">
                <a:effectLst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5C80B1D-2AF7-BA36-B999-14BF6D8957E8}"/>
                </a:ext>
              </a:extLst>
            </p:cNvPr>
            <p:cNvSpPr txBox="1"/>
            <p:nvPr/>
          </p:nvSpPr>
          <p:spPr>
            <a:xfrm>
              <a:off x="6302475" y="3124005"/>
              <a:ext cx="303816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/>
              <a:r>
                <a:rPr lang="en-US" dirty="0">
                  <a:solidFill>
                    <a:srgbClr val="474747"/>
                  </a:solidFill>
                </a:rPr>
                <a:t>Explaining the Advantages of </a:t>
              </a:r>
              <a:r>
                <a:rPr lang="en-US" b="1" dirty="0">
                  <a:solidFill>
                    <a:schemeClr val="accent4">
                      <a:lumMod val="75000"/>
                    </a:schemeClr>
                  </a:solidFill>
                </a:rPr>
                <a:t>Power BI</a:t>
              </a:r>
              <a:r>
                <a:rPr lang="en-US" dirty="0">
                  <a:solidFill>
                    <a:srgbClr val="474747"/>
                  </a:solidFill>
                </a:rPr>
                <a:t> Solutions over</a:t>
              </a:r>
              <a:r>
                <a:rPr lang="en-US" b="0" i="0" dirty="0">
                  <a:solidFill>
                    <a:srgbClr val="474747"/>
                  </a:solidFill>
                  <a:effectLst/>
                </a:rPr>
                <a:t> ERP-based </a:t>
              </a:r>
              <a:r>
                <a:rPr lang="en-US" dirty="0">
                  <a:solidFill>
                    <a:srgbClr val="474747"/>
                  </a:solidFill>
                </a:rPr>
                <a:t>R</a:t>
              </a:r>
              <a:r>
                <a:rPr lang="en-US" b="0" i="0" dirty="0">
                  <a:solidFill>
                    <a:srgbClr val="474747"/>
                  </a:solidFill>
                  <a:effectLst/>
                </a:rPr>
                <a:t>eporting Systems</a:t>
              </a:r>
              <a:endParaRPr lang="en-US" dirty="0">
                <a:effectLst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F4E7D5-9814-45BE-BD0F-FDF0BF4CD4A7}"/>
                </a:ext>
              </a:extLst>
            </p:cNvPr>
            <p:cNvSpPr txBox="1"/>
            <p:nvPr/>
          </p:nvSpPr>
          <p:spPr>
            <a:xfrm>
              <a:off x="6302476" y="4185400"/>
              <a:ext cx="219259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rtl="0"/>
              <a:r>
                <a:rPr lang="en-US" sz="2000" b="1" i="1" dirty="0">
                  <a:solidFill>
                    <a:srgbClr val="474747"/>
                  </a:solidFill>
                  <a:effectLst/>
                </a:rPr>
                <a:t>Why this matters?</a:t>
              </a:r>
              <a:endParaRPr lang="en-US" sz="2000" b="1" dirty="0">
                <a:effectLst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0B56248-B478-3D6E-C178-D3C7FA40140B}"/>
                </a:ext>
              </a:extLst>
            </p:cNvPr>
            <p:cNvSpPr txBox="1"/>
            <p:nvPr/>
          </p:nvSpPr>
          <p:spPr>
            <a:xfrm>
              <a:off x="6302476" y="4508027"/>
              <a:ext cx="273828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/>
              <a:r>
                <a:rPr lang="en-US" b="0" i="0" dirty="0">
                  <a:solidFill>
                    <a:srgbClr val="474747"/>
                  </a:solidFill>
                  <a:effectLst/>
                </a:rPr>
                <a:t>Importance of Advanced </a:t>
              </a:r>
              <a:r>
                <a:rPr lang="en-US" dirty="0">
                  <a:solidFill>
                    <a:srgbClr val="474747"/>
                  </a:solidFill>
                </a:rPr>
                <a:t>D</a:t>
              </a:r>
              <a:r>
                <a:rPr lang="en-US" b="0" i="0" dirty="0">
                  <a:solidFill>
                    <a:srgbClr val="474747"/>
                  </a:solidFill>
                  <a:effectLst/>
                </a:rPr>
                <a:t>ata </a:t>
              </a:r>
              <a:r>
                <a:rPr lang="en-US" dirty="0">
                  <a:solidFill>
                    <a:srgbClr val="474747"/>
                  </a:solidFill>
                </a:rPr>
                <a:t>A</a:t>
              </a:r>
              <a:r>
                <a:rPr lang="en-US" b="0" i="0" dirty="0">
                  <a:solidFill>
                    <a:srgbClr val="474747"/>
                  </a:solidFill>
                  <a:effectLst/>
                </a:rPr>
                <a:t>nalytics in today’s Businesses</a:t>
              </a:r>
              <a:endParaRPr lang="en-US" dirty="0">
                <a:effectLst/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8EE833D-8D46-4D02-AFC7-2DF8A02EE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l="10646" t="2372" r="32805" b="5069"/>
            <a:stretch/>
          </p:blipFill>
          <p:spPr>
            <a:xfrm>
              <a:off x="3696930" y="2709614"/>
              <a:ext cx="2192595" cy="23925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700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A0B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B82F90-DD51-58F2-88FB-79604F72E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hlinkClick r:id="rId2" tooltip="Need Consultations?"/>
            <a:extLst>
              <a:ext uri="{FF2B5EF4-FFF2-40B4-BE49-F238E27FC236}">
                <a16:creationId xmlns:a16="http://schemas.microsoft.com/office/drawing/2014/main" id="{9A4B4929-7F3C-6E9C-B628-392EA8B16A65}"/>
              </a:ext>
            </a:extLst>
          </p:cNvPr>
          <p:cNvSpPr txBox="1"/>
          <p:nvPr/>
        </p:nvSpPr>
        <p:spPr>
          <a:xfrm>
            <a:off x="10036891" y="6168220"/>
            <a:ext cx="1891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🌐 </a:t>
            </a:r>
            <a:r>
              <a:rPr lang="en-US" b="1" dirty="0" err="1">
                <a:solidFill>
                  <a:schemeClr val="bg1"/>
                </a:solidFill>
              </a:rPr>
              <a:t>biforbusiness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92F9F-64FE-C404-4320-36C72C4F9149}"/>
              </a:ext>
            </a:extLst>
          </p:cNvPr>
          <p:cNvSpPr txBox="1"/>
          <p:nvPr/>
        </p:nvSpPr>
        <p:spPr>
          <a:xfrm>
            <a:off x="1277257" y="693448"/>
            <a:ext cx="30915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4000" b="1" i="0" cap="all" dirty="0">
                <a:solidFill>
                  <a:srgbClr val="F1F1E8"/>
                </a:solidFill>
                <a:effectLst/>
              </a:rPr>
              <a:t>LIMITATIONS</a:t>
            </a:r>
            <a:endParaRPr lang="en-US" sz="4000" cap="all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205580-C35F-E5CF-1D29-587AD435FBDE}"/>
              </a:ext>
            </a:extLst>
          </p:cNvPr>
          <p:cNvSpPr txBox="1"/>
          <p:nvPr/>
        </p:nvSpPr>
        <p:spPr>
          <a:xfrm>
            <a:off x="4492171" y="693448"/>
            <a:ext cx="7257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4000" b="0" i="1" dirty="0">
                <a:solidFill>
                  <a:srgbClr val="F1F1E8"/>
                </a:solidFill>
                <a:effectLst/>
              </a:rPr>
              <a:t>of</a:t>
            </a:r>
            <a:endParaRPr lang="en-US" sz="4000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2D659-8A48-9172-0909-22AD02EE9B4F}"/>
              </a:ext>
            </a:extLst>
          </p:cNvPr>
          <p:cNvSpPr txBox="1"/>
          <p:nvPr/>
        </p:nvSpPr>
        <p:spPr>
          <a:xfrm>
            <a:off x="5341256" y="693448"/>
            <a:ext cx="38898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4000" b="0" i="0" cap="all" dirty="0">
                <a:solidFill>
                  <a:srgbClr val="F1F1E8"/>
                </a:solidFill>
                <a:effectLst/>
              </a:rPr>
              <a:t>ERP Reporting</a:t>
            </a:r>
            <a:endParaRPr lang="en-US" sz="4000" cap="all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8B50D-989F-AECA-E34D-22DE334F05FD}"/>
              </a:ext>
            </a:extLst>
          </p:cNvPr>
          <p:cNvSpPr txBox="1"/>
          <p:nvPr/>
        </p:nvSpPr>
        <p:spPr>
          <a:xfrm>
            <a:off x="9633859" y="2192147"/>
            <a:ext cx="22520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1" i="0" cap="all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</a:rPr>
              <a:t>Static Reports: </a:t>
            </a:r>
            <a:r>
              <a:rPr lang="en-US" cap="all" dirty="0">
                <a:solidFill>
                  <a:srgbClr val="F1F1E8"/>
                </a:solidFill>
              </a:rPr>
              <a:t>Limited</a:t>
            </a:r>
            <a:r>
              <a:rPr lang="en-US" b="0" i="0" cap="all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 </a:t>
            </a:r>
            <a:r>
              <a:rPr lang="en-US" b="0" i="0" cap="all" dirty="0">
                <a:solidFill>
                  <a:srgbClr val="F1F1E8"/>
                </a:solidFill>
                <a:effectLst/>
              </a:rPr>
              <a:t>interactivity and flexibility</a:t>
            </a:r>
            <a:endParaRPr lang="en-US" cap="all" dirty="0">
              <a:effectLst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B427531-0265-2C7B-2A72-123C4F716BD1}"/>
              </a:ext>
            </a:extLst>
          </p:cNvPr>
          <p:cNvGrpSpPr/>
          <p:nvPr/>
        </p:nvGrpSpPr>
        <p:grpSpPr>
          <a:xfrm>
            <a:off x="2558140" y="2093923"/>
            <a:ext cx="7075719" cy="2670153"/>
            <a:chOff x="2558140" y="2093923"/>
            <a:chExt cx="7075719" cy="2670153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5A89DF7-9E1B-BE61-EE7C-0426809111B5}"/>
                </a:ext>
              </a:extLst>
            </p:cNvPr>
            <p:cNvGrpSpPr/>
            <p:nvPr/>
          </p:nvGrpSpPr>
          <p:grpSpPr>
            <a:xfrm>
              <a:off x="2558140" y="2093923"/>
              <a:ext cx="7075719" cy="2670153"/>
              <a:chOff x="2823028" y="2417182"/>
              <a:chExt cx="7075719" cy="2670153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58B0F8E-46E2-686C-0AAA-B060155A412D}"/>
                  </a:ext>
                </a:extLst>
              </p:cNvPr>
              <p:cNvSpPr/>
              <p:nvPr/>
            </p:nvSpPr>
            <p:spPr>
              <a:xfrm>
                <a:off x="4724401" y="2417182"/>
                <a:ext cx="1371600" cy="1371600"/>
              </a:xfrm>
              <a:custGeom>
                <a:avLst/>
                <a:gdLst>
                  <a:gd name="connsiteX0" fmla="*/ 0 w 1971465"/>
                  <a:gd name="connsiteY0" fmla="*/ 985719 h 1971437"/>
                  <a:gd name="connsiteX1" fmla="*/ 985733 w 1971465"/>
                  <a:gd name="connsiteY1" fmla="*/ 0 h 1971437"/>
                  <a:gd name="connsiteX2" fmla="*/ 1971466 w 1971465"/>
                  <a:gd name="connsiteY2" fmla="*/ 985719 h 1971437"/>
                  <a:gd name="connsiteX3" fmla="*/ 985733 w 1971465"/>
                  <a:gd name="connsiteY3" fmla="*/ 1971438 h 1971437"/>
                  <a:gd name="connsiteX4" fmla="*/ 0 w 1971465"/>
                  <a:gd name="connsiteY4" fmla="*/ 985719 h 19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1465" h="1971437">
                    <a:moveTo>
                      <a:pt x="0" y="985719"/>
                    </a:moveTo>
                    <a:cubicBezTo>
                      <a:pt x="0" y="441321"/>
                      <a:pt x="441328" y="0"/>
                      <a:pt x="985733" y="0"/>
                    </a:cubicBezTo>
                    <a:cubicBezTo>
                      <a:pt x="1530138" y="0"/>
                      <a:pt x="1971466" y="441321"/>
                      <a:pt x="1971466" y="985719"/>
                    </a:cubicBezTo>
                    <a:cubicBezTo>
                      <a:pt x="1971466" y="1530117"/>
                      <a:pt x="1530138" y="1971438"/>
                      <a:pt x="985733" y="1971438"/>
                    </a:cubicBezTo>
                    <a:cubicBezTo>
                      <a:pt x="441328" y="1971438"/>
                      <a:pt x="0" y="1530117"/>
                      <a:pt x="0" y="985719"/>
                    </a:cubicBez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spcFirstLastPara="0" vert="horz" wrap="square" lIns="433494" tIns="433490" rIns="433494" bIns="433490" numCol="1" spcCol="1270" anchor="ctr" anchorCtr="0">
                <a:noAutofit/>
              </a:bodyPr>
              <a:lstStyle/>
              <a:p>
                <a:pPr marL="0" lvl="0" indent="0"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800" kern="12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325BB4D9-F926-4780-A160-696AAF68B2B7}"/>
                  </a:ext>
                </a:extLst>
              </p:cNvPr>
              <p:cNvSpPr/>
              <p:nvPr/>
            </p:nvSpPr>
            <p:spPr>
              <a:xfrm>
                <a:off x="6625774" y="3715735"/>
                <a:ext cx="1371600" cy="1371600"/>
              </a:xfrm>
              <a:custGeom>
                <a:avLst/>
                <a:gdLst>
                  <a:gd name="connsiteX0" fmla="*/ 0 w 1971465"/>
                  <a:gd name="connsiteY0" fmla="*/ 985719 h 1971437"/>
                  <a:gd name="connsiteX1" fmla="*/ 985733 w 1971465"/>
                  <a:gd name="connsiteY1" fmla="*/ 0 h 1971437"/>
                  <a:gd name="connsiteX2" fmla="*/ 1971466 w 1971465"/>
                  <a:gd name="connsiteY2" fmla="*/ 985719 h 1971437"/>
                  <a:gd name="connsiteX3" fmla="*/ 985733 w 1971465"/>
                  <a:gd name="connsiteY3" fmla="*/ 1971438 h 1971437"/>
                  <a:gd name="connsiteX4" fmla="*/ 0 w 1971465"/>
                  <a:gd name="connsiteY4" fmla="*/ 985719 h 19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1465" h="1971437">
                    <a:moveTo>
                      <a:pt x="0" y="985719"/>
                    </a:moveTo>
                    <a:cubicBezTo>
                      <a:pt x="0" y="441321"/>
                      <a:pt x="441328" y="0"/>
                      <a:pt x="985733" y="0"/>
                    </a:cubicBezTo>
                    <a:cubicBezTo>
                      <a:pt x="1530138" y="0"/>
                      <a:pt x="1971466" y="441321"/>
                      <a:pt x="1971466" y="985719"/>
                    </a:cubicBezTo>
                    <a:cubicBezTo>
                      <a:pt x="1971466" y="1530117"/>
                      <a:pt x="1530138" y="1971438"/>
                      <a:pt x="985733" y="1971438"/>
                    </a:cubicBezTo>
                    <a:cubicBezTo>
                      <a:pt x="441328" y="1971438"/>
                      <a:pt x="0" y="1530117"/>
                      <a:pt x="0" y="98571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spcFirstLastPara="0" vert="horz" wrap="square" lIns="433494" tIns="433490" rIns="433494" bIns="433490" numCol="1" spcCol="1270" anchor="ctr" anchorCtr="0">
                <a:noAutofit/>
              </a:bodyPr>
              <a:lstStyle/>
              <a:p>
                <a:pPr marL="0" lvl="0" indent="0"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800" kern="12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52B47696-22E9-86F6-3030-732CF8F91EEE}"/>
                  </a:ext>
                </a:extLst>
              </p:cNvPr>
              <p:cNvSpPr/>
              <p:nvPr/>
            </p:nvSpPr>
            <p:spPr>
              <a:xfrm>
                <a:off x="2823028" y="3715735"/>
                <a:ext cx="1371600" cy="1371600"/>
              </a:xfrm>
              <a:custGeom>
                <a:avLst/>
                <a:gdLst>
                  <a:gd name="connsiteX0" fmla="*/ 0 w 1971465"/>
                  <a:gd name="connsiteY0" fmla="*/ 985719 h 1971437"/>
                  <a:gd name="connsiteX1" fmla="*/ 985733 w 1971465"/>
                  <a:gd name="connsiteY1" fmla="*/ 0 h 1971437"/>
                  <a:gd name="connsiteX2" fmla="*/ 1971466 w 1971465"/>
                  <a:gd name="connsiteY2" fmla="*/ 985719 h 1971437"/>
                  <a:gd name="connsiteX3" fmla="*/ 985733 w 1971465"/>
                  <a:gd name="connsiteY3" fmla="*/ 1971438 h 1971437"/>
                  <a:gd name="connsiteX4" fmla="*/ 0 w 1971465"/>
                  <a:gd name="connsiteY4" fmla="*/ 985719 h 19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1465" h="1971437">
                    <a:moveTo>
                      <a:pt x="0" y="985719"/>
                    </a:moveTo>
                    <a:cubicBezTo>
                      <a:pt x="0" y="441321"/>
                      <a:pt x="441328" y="0"/>
                      <a:pt x="985733" y="0"/>
                    </a:cubicBezTo>
                    <a:cubicBezTo>
                      <a:pt x="1530138" y="0"/>
                      <a:pt x="1971466" y="441321"/>
                      <a:pt x="1971466" y="985719"/>
                    </a:cubicBezTo>
                    <a:cubicBezTo>
                      <a:pt x="1971466" y="1530117"/>
                      <a:pt x="1530138" y="1971438"/>
                      <a:pt x="985733" y="1971438"/>
                    </a:cubicBezTo>
                    <a:cubicBezTo>
                      <a:pt x="441328" y="1971438"/>
                      <a:pt x="0" y="1530117"/>
                      <a:pt x="0" y="985719"/>
                    </a:cubicBezTo>
                    <a:close/>
                  </a:path>
                </a:pathLst>
              </a:custGeom>
              <a:solidFill>
                <a:schemeClr val="bg2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spcFirstLastPara="0" vert="horz" wrap="square" lIns="433494" tIns="433490" rIns="433494" bIns="433490" numCol="1" spcCol="1270" anchor="ctr" anchorCtr="0">
                <a:noAutofit/>
              </a:bodyPr>
              <a:lstStyle/>
              <a:p>
                <a:pPr marL="0" lvl="0" indent="0"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800" kern="12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34FDF09-4FCE-B784-D4EB-296D2607AA81}"/>
                  </a:ext>
                </a:extLst>
              </p:cNvPr>
              <p:cNvSpPr/>
              <p:nvPr/>
            </p:nvSpPr>
            <p:spPr>
              <a:xfrm>
                <a:off x="8527147" y="2417182"/>
                <a:ext cx="1371600" cy="1371600"/>
              </a:xfrm>
              <a:custGeom>
                <a:avLst/>
                <a:gdLst>
                  <a:gd name="connsiteX0" fmla="*/ 0 w 1971465"/>
                  <a:gd name="connsiteY0" fmla="*/ 985719 h 1971437"/>
                  <a:gd name="connsiteX1" fmla="*/ 985733 w 1971465"/>
                  <a:gd name="connsiteY1" fmla="*/ 0 h 1971437"/>
                  <a:gd name="connsiteX2" fmla="*/ 1971466 w 1971465"/>
                  <a:gd name="connsiteY2" fmla="*/ 985719 h 1971437"/>
                  <a:gd name="connsiteX3" fmla="*/ 985733 w 1971465"/>
                  <a:gd name="connsiteY3" fmla="*/ 1971438 h 1971437"/>
                  <a:gd name="connsiteX4" fmla="*/ 0 w 1971465"/>
                  <a:gd name="connsiteY4" fmla="*/ 985719 h 19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1465" h="1971437">
                    <a:moveTo>
                      <a:pt x="0" y="985719"/>
                    </a:moveTo>
                    <a:cubicBezTo>
                      <a:pt x="0" y="441321"/>
                      <a:pt x="441328" y="0"/>
                      <a:pt x="985733" y="0"/>
                    </a:cubicBezTo>
                    <a:cubicBezTo>
                      <a:pt x="1530138" y="0"/>
                      <a:pt x="1971466" y="441321"/>
                      <a:pt x="1971466" y="985719"/>
                    </a:cubicBezTo>
                    <a:cubicBezTo>
                      <a:pt x="1971466" y="1530117"/>
                      <a:pt x="1530138" y="1971438"/>
                      <a:pt x="985733" y="1971438"/>
                    </a:cubicBezTo>
                    <a:cubicBezTo>
                      <a:pt x="441328" y="1971438"/>
                      <a:pt x="0" y="1530117"/>
                      <a:pt x="0" y="985719"/>
                    </a:cubicBezTo>
                    <a:close/>
                  </a:path>
                </a:pathLst>
              </a:custGeom>
              <a:solidFill>
                <a:schemeClr val="accent2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spcFirstLastPara="0" vert="horz" wrap="square" lIns="433494" tIns="433490" rIns="433494" bIns="433490" numCol="1" spcCol="1270" anchor="ctr" anchorCtr="0">
                <a:noAutofit/>
              </a:bodyPr>
              <a:lstStyle/>
              <a:p>
                <a:pPr marL="0" lvl="0" indent="0"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800" kern="1200"/>
              </a:p>
            </p:txBody>
          </p:sp>
          <p:cxnSp>
            <p:nvCxnSpPr>
              <p:cNvPr id="33" name="Connector: Curved 32">
                <a:extLst>
                  <a:ext uri="{FF2B5EF4-FFF2-40B4-BE49-F238E27FC236}">
                    <a16:creationId xmlns:a16="http://schemas.microsoft.com/office/drawing/2014/main" id="{DE68DC00-DC67-6602-4D1E-8CB59087ED9D}"/>
                  </a:ext>
                </a:extLst>
              </p:cNvPr>
              <p:cNvCxnSpPr>
                <a:cxnSpLocks/>
                <a:stCxn id="28" idx="2"/>
                <a:endCxn id="26" idx="0"/>
              </p:cNvCxnSpPr>
              <p:nvPr/>
            </p:nvCxnSpPr>
            <p:spPr>
              <a:xfrm flipV="1">
                <a:off x="4194629" y="3102982"/>
                <a:ext cx="529772" cy="1298553"/>
              </a:xfrm>
              <a:prstGeom prst="curvedConnector3">
                <a:avLst>
                  <a:gd name="adj1" fmla="val 37671"/>
                </a:avLst>
              </a:prstGeom>
              <a:ln w="127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or: Curved 35">
                <a:extLst>
                  <a:ext uri="{FF2B5EF4-FFF2-40B4-BE49-F238E27FC236}">
                    <a16:creationId xmlns:a16="http://schemas.microsoft.com/office/drawing/2014/main" id="{40A63405-13AE-6F59-5721-16B8A20B0531}"/>
                  </a:ext>
                </a:extLst>
              </p:cNvPr>
              <p:cNvCxnSpPr>
                <a:cxnSpLocks/>
                <a:stCxn id="27" idx="0"/>
                <a:endCxn id="26" idx="2"/>
              </p:cNvCxnSpPr>
              <p:nvPr/>
            </p:nvCxnSpPr>
            <p:spPr>
              <a:xfrm flipH="1" flipV="1">
                <a:off x="6096002" y="3102982"/>
                <a:ext cx="529772" cy="1298553"/>
              </a:xfrm>
              <a:prstGeom prst="curvedConnector3">
                <a:avLst>
                  <a:gd name="adj1" fmla="val 56850"/>
                </a:avLst>
              </a:prstGeom>
              <a:ln w="127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or: Curved 39">
                <a:extLst>
                  <a:ext uri="{FF2B5EF4-FFF2-40B4-BE49-F238E27FC236}">
                    <a16:creationId xmlns:a16="http://schemas.microsoft.com/office/drawing/2014/main" id="{CAD17192-0A6B-95FD-1FF9-D20B7920B5BB}"/>
                  </a:ext>
                </a:extLst>
              </p:cNvPr>
              <p:cNvCxnSpPr>
                <a:cxnSpLocks/>
                <a:stCxn id="27" idx="2"/>
                <a:endCxn id="31" idx="0"/>
              </p:cNvCxnSpPr>
              <p:nvPr/>
            </p:nvCxnSpPr>
            <p:spPr>
              <a:xfrm flipV="1">
                <a:off x="7997375" y="3102982"/>
                <a:ext cx="529772" cy="1298553"/>
              </a:xfrm>
              <a:prstGeom prst="curvedConnector3">
                <a:avLst>
                  <a:gd name="adj1" fmla="val 56849"/>
                </a:avLst>
              </a:prstGeom>
              <a:ln w="127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9471D0A-A1E5-292D-097F-42A1AD19D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258" y="3617144"/>
              <a:ext cx="922261" cy="92226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064D882-5BB8-DA78-DDE7-440CF626D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2279" y="2252672"/>
              <a:ext cx="1051560" cy="105156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713E074-AE83-BBC2-9C25-3436D116B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631" y="2252672"/>
              <a:ext cx="1051560" cy="105156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FF3796E-FA7A-9C8E-3C0F-DECBD5791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0035" y="3554371"/>
              <a:ext cx="1047809" cy="1047809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718FCEB-C53D-783C-1BB5-F9BF65FA5E45}"/>
              </a:ext>
            </a:extLst>
          </p:cNvPr>
          <p:cNvSpPr txBox="1"/>
          <p:nvPr/>
        </p:nvSpPr>
        <p:spPr>
          <a:xfrm>
            <a:off x="3870054" y="4169227"/>
            <a:ext cx="21148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b="1" i="0" cap="all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</a:rPr>
              <a:t>Data Silos: </a:t>
            </a:r>
            <a:r>
              <a:rPr lang="en-US" b="0" i="0" cap="all" dirty="0">
                <a:solidFill>
                  <a:srgbClr val="F1F1E8"/>
                </a:solidFill>
                <a:effectLst/>
              </a:rPr>
              <a:t>Difficulty in integrating multiple sources</a:t>
            </a:r>
            <a:endParaRPr lang="en-US" cap="all" dirty="0">
              <a:effectLst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8C5522-829C-554B-21F6-5AB52EAD80DD}"/>
              </a:ext>
            </a:extLst>
          </p:cNvPr>
          <p:cNvSpPr txBox="1"/>
          <p:nvPr/>
        </p:nvSpPr>
        <p:spPr>
          <a:xfrm>
            <a:off x="1039232" y="2225614"/>
            <a:ext cx="36212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1" i="0" cap="all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</a:rPr>
              <a:t>Time-Consuming:</a:t>
            </a:r>
            <a:r>
              <a:rPr lang="en-US" b="0" i="0" cap="all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b="0" i="0" cap="all" dirty="0">
                <a:solidFill>
                  <a:srgbClr val="F1F1E8"/>
                </a:solidFill>
                <a:effectLst/>
              </a:rPr>
              <a:t>Manual efforts required for data extraction and visualization</a:t>
            </a:r>
            <a:endParaRPr lang="en-US" cap="all" dirty="0">
              <a:effectLst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98ABB71-F9B3-AED6-4561-48B48FF6A07A}"/>
              </a:ext>
            </a:extLst>
          </p:cNvPr>
          <p:cNvSpPr txBox="1"/>
          <p:nvPr/>
        </p:nvSpPr>
        <p:spPr>
          <a:xfrm>
            <a:off x="7723891" y="4167316"/>
            <a:ext cx="27831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1" i="0" cap="all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</a:rPr>
              <a:t>Limited Advanced Analytics: </a:t>
            </a:r>
            <a:r>
              <a:rPr lang="en-US" b="0" i="0" cap="all" dirty="0">
                <a:solidFill>
                  <a:srgbClr val="F1F1E8"/>
                </a:solidFill>
                <a:effectLst/>
              </a:rPr>
              <a:t>Lacks predictive insights and deep data exploration</a:t>
            </a:r>
            <a:endParaRPr lang="en-US" cap="all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24706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E460D5-38A8-C1B2-97A6-6F8BFFB2B2AE}"/>
              </a:ext>
            </a:extLst>
          </p:cNvPr>
          <p:cNvSpPr txBox="1"/>
          <p:nvPr/>
        </p:nvSpPr>
        <p:spPr>
          <a:xfrm>
            <a:off x="1277257" y="693448"/>
            <a:ext cx="30915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4000" b="1" i="0" cap="all" dirty="0">
                <a:solidFill>
                  <a:srgbClr val="474747"/>
                </a:solidFill>
                <a:effectLst/>
              </a:rPr>
              <a:t>ADVANTAGES of</a:t>
            </a:r>
            <a:endParaRPr lang="en-US" sz="4000" cap="all" dirty="0">
              <a:solidFill>
                <a:srgbClr val="474747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AA76B-BE64-0594-4477-B4E260B9E0A7}"/>
              </a:ext>
            </a:extLst>
          </p:cNvPr>
          <p:cNvSpPr txBox="1"/>
          <p:nvPr/>
        </p:nvSpPr>
        <p:spPr>
          <a:xfrm>
            <a:off x="1277257" y="1909687"/>
            <a:ext cx="38898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4000" b="1" i="0" cap="all" dirty="0">
                <a:solidFill>
                  <a:schemeClr val="accent4">
                    <a:lumMod val="75000"/>
                  </a:schemeClr>
                </a:solidFill>
                <a:effectLst/>
              </a:rPr>
              <a:t>BI Solutions</a:t>
            </a:r>
            <a:endParaRPr lang="en-US" sz="4000" b="1" cap="all" dirty="0">
              <a:solidFill>
                <a:schemeClr val="accent4">
                  <a:lumMod val="75000"/>
                </a:schemeClr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E17768-FD5B-DDF5-F4F4-2EB165590727}"/>
              </a:ext>
            </a:extLst>
          </p:cNvPr>
          <p:cNvSpPr txBox="1"/>
          <p:nvPr/>
        </p:nvSpPr>
        <p:spPr>
          <a:xfrm>
            <a:off x="5863772" y="693448"/>
            <a:ext cx="50509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b="1" i="1" dirty="0">
                <a:solidFill>
                  <a:schemeClr val="accent6">
                    <a:lumMod val="75000"/>
                  </a:schemeClr>
                </a:solidFill>
                <a:effectLst/>
              </a:rPr>
              <a:t>Interactive &amp; Dynamic Reporting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74747"/>
                </a:solidFill>
                <a:effectLst/>
              </a:rPr>
              <a:t>Real-Time Dashboards</a:t>
            </a:r>
            <a:r>
              <a:rPr lang="en-US" b="0" i="0" dirty="0">
                <a:solidFill>
                  <a:srgbClr val="474747"/>
                </a:solidFill>
                <a:effectLst/>
              </a:rPr>
              <a:t> and Self-service </a:t>
            </a:r>
            <a:r>
              <a:rPr lang="en-US" dirty="0">
                <a:solidFill>
                  <a:srgbClr val="474747"/>
                </a:solidFill>
              </a:rPr>
              <a:t>A</a:t>
            </a:r>
            <a:r>
              <a:rPr lang="en-US" b="0" i="0" dirty="0">
                <a:solidFill>
                  <a:srgbClr val="474747"/>
                </a:solidFill>
                <a:effectLst/>
              </a:rPr>
              <a:t>nalytics</a:t>
            </a:r>
            <a:endParaRPr lang="en-US" dirty="0">
              <a:effectLst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74747"/>
                </a:solidFill>
                <a:effectLst/>
              </a:rPr>
              <a:t>Customizable Views with drill-down capabilities</a:t>
            </a:r>
            <a:endParaRPr lang="en-US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2CE7AB-9CD1-2E97-1831-91B9CC63A0D8}"/>
              </a:ext>
            </a:extLst>
          </p:cNvPr>
          <p:cNvSpPr txBox="1"/>
          <p:nvPr/>
        </p:nvSpPr>
        <p:spPr>
          <a:xfrm>
            <a:off x="5863771" y="1796311"/>
            <a:ext cx="50509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b="1" i="1" dirty="0">
                <a:solidFill>
                  <a:schemeClr val="accent6">
                    <a:lumMod val="75000"/>
                  </a:schemeClr>
                </a:solidFill>
                <a:effectLst/>
              </a:rPr>
              <a:t>Data Integration &amp; Centralization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74747"/>
                </a:solidFill>
                <a:effectLst/>
              </a:rPr>
              <a:t>Consolidation from </a:t>
            </a:r>
            <a:r>
              <a:rPr lang="en-US" b="1" i="0" dirty="0">
                <a:solidFill>
                  <a:srgbClr val="474747"/>
                </a:solidFill>
                <a:effectLst/>
              </a:rPr>
              <a:t>Multiple </a:t>
            </a:r>
            <a:r>
              <a:rPr lang="en-US" b="1" dirty="0">
                <a:solidFill>
                  <a:srgbClr val="474747"/>
                </a:solidFill>
              </a:rPr>
              <a:t>S</a:t>
            </a:r>
            <a:r>
              <a:rPr lang="en-US" b="1" i="0" dirty="0">
                <a:solidFill>
                  <a:srgbClr val="474747"/>
                </a:solidFill>
                <a:effectLst/>
              </a:rPr>
              <a:t>ources</a:t>
            </a:r>
            <a:r>
              <a:rPr lang="en-US" b="0" i="0" dirty="0">
                <a:solidFill>
                  <a:srgbClr val="474747"/>
                </a:solidFill>
                <a:effectLst/>
              </a:rPr>
              <a:t> (ERP, CRM, Databases, Cloud Data Warehouse, Excel, etc.)</a:t>
            </a:r>
            <a:endParaRPr lang="en-US" dirty="0">
              <a:effectLst/>
            </a:endParaRP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74747"/>
                </a:solidFill>
                <a:effectLst/>
              </a:rPr>
              <a:t>Eliminates </a:t>
            </a:r>
            <a:r>
              <a:rPr lang="en-US" b="1" i="0" dirty="0">
                <a:solidFill>
                  <a:srgbClr val="474747"/>
                </a:solidFill>
                <a:effectLst/>
              </a:rPr>
              <a:t>Data </a:t>
            </a:r>
            <a:r>
              <a:rPr lang="en-US" b="1" dirty="0">
                <a:solidFill>
                  <a:srgbClr val="474747"/>
                </a:solidFill>
              </a:rPr>
              <a:t>S</a:t>
            </a:r>
            <a:r>
              <a:rPr lang="en-US" b="1" i="0" dirty="0">
                <a:solidFill>
                  <a:srgbClr val="474747"/>
                </a:solidFill>
                <a:effectLst/>
              </a:rPr>
              <a:t>ilos</a:t>
            </a:r>
            <a:r>
              <a:rPr lang="en-US" b="0" i="0" dirty="0">
                <a:solidFill>
                  <a:srgbClr val="474747"/>
                </a:solidFill>
                <a:effectLst/>
              </a:rPr>
              <a:t> for holistic business insights</a:t>
            </a:r>
            <a:endParaRPr lang="en-US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30C230-2470-0331-5240-309DCB1918A3}"/>
              </a:ext>
            </a:extLst>
          </p:cNvPr>
          <p:cNvSpPr txBox="1"/>
          <p:nvPr/>
        </p:nvSpPr>
        <p:spPr>
          <a:xfrm>
            <a:off x="5863771" y="3176173"/>
            <a:ext cx="50509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b="1" i="1" dirty="0">
                <a:solidFill>
                  <a:schemeClr val="accent6">
                    <a:lumMod val="75000"/>
                  </a:schemeClr>
                </a:solidFill>
                <a:effectLst/>
              </a:rPr>
              <a:t>Advanced Analytics &amp; AI/ML Integration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74747"/>
                </a:solidFill>
                <a:effectLst/>
              </a:rPr>
              <a:t>Predictive Analytics</a:t>
            </a:r>
            <a:r>
              <a:rPr lang="en-US" b="0" i="0" dirty="0">
                <a:solidFill>
                  <a:srgbClr val="474747"/>
                </a:solidFill>
                <a:effectLst/>
              </a:rPr>
              <a:t> and </a:t>
            </a:r>
            <a:r>
              <a:rPr lang="en-US" b="1" i="0" dirty="0">
                <a:solidFill>
                  <a:srgbClr val="474747"/>
                </a:solidFill>
                <a:effectLst/>
              </a:rPr>
              <a:t>Trend </a:t>
            </a:r>
            <a:r>
              <a:rPr lang="en-US" b="1" dirty="0">
                <a:solidFill>
                  <a:srgbClr val="474747"/>
                </a:solidFill>
              </a:rPr>
              <a:t>F</a:t>
            </a:r>
            <a:r>
              <a:rPr lang="en-US" b="1" i="0" dirty="0">
                <a:solidFill>
                  <a:srgbClr val="474747"/>
                </a:solidFill>
                <a:effectLst/>
              </a:rPr>
              <a:t>orecasting</a:t>
            </a:r>
            <a:endParaRPr lang="en-US" b="1" dirty="0">
              <a:effectLst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74747"/>
                </a:solidFill>
                <a:effectLst/>
              </a:rPr>
              <a:t>A</a:t>
            </a:r>
            <a:r>
              <a:rPr lang="en-US" b="1" dirty="0">
                <a:solidFill>
                  <a:srgbClr val="474747"/>
                </a:solidFill>
              </a:rPr>
              <a:t>I</a:t>
            </a:r>
            <a:r>
              <a:rPr lang="en-US" dirty="0">
                <a:solidFill>
                  <a:srgbClr val="474747"/>
                </a:solidFill>
              </a:rPr>
              <a:t> </a:t>
            </a:r>
            <a:r>
              <a:rPr lang="en-US" b="1" dirty="0">
                <a:solidFill>
                  <a:srgbClr val="474747"/>
                </a:solidFill>
              </a:rPr>
              <a:t>Features</a:t>
            </a:r>
            <a:r>
              <a:rPr lang="en-US" b="0" i="0" dirty="0">
                <a:solidFill>
                  <a:srgbClr val="474747"/>
                </a:solidFill>
                <a:effectLst/>
              </a:rPr>
              <a:t> and </a:t>
            </a:r>
            <a:r>
              <a:rPr lang="en-US" i="0" dirty="0">
                <a:solidFill>
                  <a:srgbClr val="474747"/>
                </a:solidFill>
                <a:effectLst/>
              </a:rPr>
              <a:t>Anomaly </a:t>
            </a:r>
            <a:r>
              <a:rPr lang="en-US" dirty="0">
                <a:solidFill>
                  <a:srgbClr val="474747"/>
                </a:solidFill>
              </a:rPr>
              <a:t>D</a:t>
            </a:r>
            <a:r>
              <a:rPr lang="en-US" i="0" dirty="0">
                <a:solidFill>
                  <a:srgbClr val="474747"/>
                </a:solidFill>
                <a:effectLst/>
              </a:rPr>
              <a:t>etection</a:t>
            </a:r>
            <a:endParaRPr lang="en-US" dirty="0"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04A6D4-D8C7-8F08-8127-EFFA5C6F51C2}"/>
              </a:ext>
            </a:extLst>
          </p:cNvPr>
          <p:cNvSpPr txBox="1"/>
          <p:nvPr/>
        </p:nvSpPr>
        <p:spPr>
          <a:xfrm>
            <a:off x="5863770" y="4279036"/>
            <a:ext cx="50509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b="1" i="1" dirty="0">
                <a:solidFill>
                  <a:schemeClr val="accent6">
                    <a:lumMod val="75000"/>
                  </a:schemeClr>
                </a:solidFill>
                <a:effectLst/>
              </a:rPr>
              <a:t>Time &amp; Cost Efficiency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74747"/>
                </a:solidFill>
                <a:effectLst/>
              </a:rPr>
              <a:t>Reduced </a:t>
            </a:r>
            <a:r>
              <a:rPr lang="en-US" b="1" dirty="0">
                <a:solidFill>
                  <a:srgbClr val="474747"/>
                </a:solidFill>
              </a:rPr>
              <a:t>M</a:t>
            </a:r>
            <a:r>
              <a:rPr lang="en-US" b="1" i="0" dirty="0">
                <a:solidFill>
                  <a:srgbClr val="474747"/>
                </a:solidFill>
                <a:effectLst/>
              </a:rPr>
              <a:t>anual Reporting Efforts</a:t>
            </a:r>
            <a:endParaRPr lang="en-US" b="1" dirty="0">
              <a:effectLst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474747"/>
                </a:solidFill>
                <a:effectLst/>
              </a:rPr>
              <a:t>Faster Decision-making</a:t>
            </a:r>
            <a:r>
              <a:rPr lang="en-US" b="0" i="0" dirty="0">
                <a:solidFill>
                  <a:srgbClr val="474747"/>
                </a:solidFill>
                <a:effectLst/>
              </a:rPr>
              <a:t> based on Real-time data</a:t>
            </a:r>
            <a:endParaRPr lang="en-US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CE9F07-B81D-7565-CEA3-1EEB0573550E}"/>
              </a:ext>
            </a:extLst>
          </p:cNvPr>
          <p:cNvSpPr txBox="1"/>
          <p:nvPr/>
        </p:nvSpPr>
        <p:spPr>
          <a:xfrm>
            <a:off x="5863771" y="5381899"/>
            <a:ext cx="50509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b="1" i="1" dirty="0">
                <a:solidFill>
                  <a:schemeClr val="accent6">
                    <a:lumMod val="75000"/>
                  </a:schemeClr>
                </a:solidFill>
                <a:effectLst/>
              </a:rPr>
              <a:t>Enhanced Data Visualization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74747"/>
                </a:solidFill>
                <a:effectLst/>
              </a:rPr>
              <a:t>User-friendly graphs</a:t>
            </a:r>
            <a:r>
              <a:rPr lang="en-US" dirty="0">
                <a:solidFill>
                  <a:srgbClr val="474747"/>
                </a:solidFill>
              </a:rPr>
              <a:t> with </a:t>
            </a:r>
            <a:r>
              <a:rPr lang="en-US" b="1" dirty="0">
                <a:solidFill>
                  <a:srgbClr val="474747"/>
                </a:solidFill>
              </a:rPr>
              <a:t>Drag &amp; Drop</a:t>
            </a:r>
            <a:r>
              <a:rPr lang="en-US" dirty="0">
                <a:solidFill>
                  <a:srgbClr val="474747"/>
                </a:solidFill>
              </a:rPr>
              <a:t> features</a:t>
            </a:r>
            <a:endParaRPr lang="en-US" dirty="0">
              <a:effectLst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74747"/>
                </a:solidFill>
                <a:effectLst/>
              </a:rPr>
              <a:t>Improved storytelling through data-driven insights</a:t>
            </a:r>
            <a:endParaRPr lang="en-US" dirty="0">
              <a:effectLst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8F3BFF6-7D08-5ECC-C401-722C3B3C1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898"/>
          <a:stretch/>
        </p:blipFill>
        <p:spPr>
          <a:xfrm>
            <a:off x="872744" y="2617573"/>
            <a:ext cx="4294340" cy="3786975"/>
          </a:xfrm>
          <a:prstGeom prst="rect">
            <a:avLst/>
          </a:prstGeom>
        </p:spPr>
      </p:pic>
      <p:sp>
        <p:nvSpPr>
          <p:cNvPr id="21" name="TextBox 20">
            <a:hlinkClick r:id="rId4" tooltip="Need Consultations?"/>
            <a:extLst>
              <a:ext uri="{FF2B5EF4-FFF2-40B4-BE49-F238E27FC236}">
                <a16:creationId xmlns:a16="http://schemas.microsoft.com/office/drawing/2014/main" id="{9BB2B362-9F2F-6B90-8E59-797BB17321E1}"/>
              </a:ext>
            </a:extLst>
          </p:cNvPr>
          <p:cNvSpPr txBox="1"/>
          <p:nvPr/>
        </p:nvSpPr>
        <p:spPr>
          <a:xfrm>
            <a:off x="10303591" y="6473020"/>
            <a:ext cx="1891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🌐 </a:t>
            </a:r>
            <a:r>
              <a:rPr lang="en-US" b="1" dirty="0" err="1">
                <a:solidFill>
                  <a:srgbClr val="474747"/>
                </a:solidFill>
              </a:rPr>
              <a:t>biforbusiness</a:t>
            </a:r>
            <a:endParaRPr lang="en-US" b="1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507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A0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ABE2E0-D0C8-A588-02D1-F4200EB813FF}"/>
              </a:ext>
            </a:extLst>
          </p:cNvPr>
          <p:cNvSpPr/>
          <p:nvPr/>
        </p:nvSpPr>
        <p:spPr>
          <a:xfrm>
            <a:off x="3541484" y="2300048"/>
            <a:ext cx="7794171" cy="3556348"/>
          </a:xfrm>
          <a:prstGeom prst="rect">
            <a:avLst/>
          </a:prstGeom>
          <a:solidFill>
            <a:srgbClr val="F1F1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dirty="0">
              <a:effectLst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52E51CE-966D-5EB3-6DB5-E5DCD73CC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483492"/>
              </p:ext>
            </p:extLst>
          </p:nvPr>
        </p:nvGraphicFramePr>
        <p:xfrm>
          <a:off x="3541483" y="2291202"/>
          <a:ext cx="7794171" cy="3565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8057">
                  <a:extLst>
                    <a:ext uri="{9D8B030D-6E8A-4147-A177-3AD203B41FA5}">
                      <a16:colId xmlns:a16="http://schemas.microsoft.com/office/drawing/2014/main" val="723333483"/>
                    </a:ext>
                  </a:extLst>
                </a:gridCol>
                <a:gridCol w="2598057">
                  <a:extLst>
                    <a:ext uri="{9D8B030D-6E8A-4147-A177-3AD203B41FA5}">
                      <a16:colId xmlns:a16="http://schemas.microsoft.com/office/drawing/2014/main" val="3755820523"/>
                    </a:ext>
                  </a:extLst>
                </a:gridCol>
                <a:gridCol w="2598057">
                  <a:extLst>
                    <a:ext uri="{9D8B030D-6E8A-4147-A177-3AD203B41FA5}">
                      <a16:colId xmlns:a16="http://schemas.microsoft.com/office/drawing/2014/main" val="3932881927"/>
                    </a:ext>
                  </a:extLst>
                </a:gridCol>
              </a:tblGrid>
              <a:tr h="42181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74747"/>
                          </a:solidFill>
                        </a:rPr>
                        <a:t>Feature 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74747"/>
                          </a:solidFill>
                        </a:rPr>
                        <a:t>ERP Reports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74747"/>
                          </a:solidFill>
                        </a:rPr>
                        <a:t>BI Solutions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728441"/>
                  </a:ext>
                </a:extLst>
              </a:tr>
              <a:tr h="421814">
                <a:tc>
                  <a:txBody>
                    <a:bodyPr/>
                    <a:lstStyle/>
                    <a:p>
                      <a:r>
                        <a:rPr lang="en-US" dirty="0"/>
                        <a:t>Data Refresh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Manual/Periodic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Real-time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7508887"/>
                  </a:ext>
                </a:extLst>
              </a:tr>
              <a:tr h="421814">
                <a:tc>
                  <a:txBody>
                    <a:bodyPr/>
                    <a:lstStyle/>
                    <a:p>
                      <a:r>
                        <a:rPr lang="en-US" dirty="0"/>
                        <a:t>Interactivity 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Limited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(Drill-down, filters)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2892399"/>
                  </a:ext>
                </a:extLst>
              </a:tr>
              <a:tr h="421814">
                <a:tc>
                  <a:txBody>
                    <a:bodyPr/>
                    <a:lstStyle/>
                    <a:p>
                      <a:r>
                        <a:rPr lang="en-US" dirty="0"/>
                        <a:t>Predictive Analytics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Advanced AI/ML 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170657"/>
                  </a:ext>
                </a:extLst>
              </a:tr>
              <a:tr h="421814">
                <a:tc>
                  <a:txBody>
                    <a:bodyPr/>
                    <a:lstStyle/>
                    <a:p>
                      <a:r>
                        <a:rPr lang="en-US" dirty="0"/>
                        <a:t>Integration 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Often siloed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Multi-source integration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3695111"/>
                  </a:ext>
                </a:extLst>
              </a:tr>
              <a:tr h="728062">
                <a:tc>
                  <a:txBody>
                    <a:bodyPr/>
                    <a:lstStyle/>
                    <a:p>
                      <a:r>
                        <a:rPr lang="en-US" dirty="0"/>
                        <a:t>Visualization 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 charts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Advanced, interactive visuals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552601"/>
                  </a:ext>
                </a:extLst>
              </a:tr>
              <a:tr h="728062">
                <a:tc>
                  <a:txBody>
                    <a:bodyPr/>
                    <a:lstStyle/>
                    <a:p>
                      <a:r>
                        <a:rPr lang="en-US" dirty="0"/>
                        <a:t>Cost Effective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cost due to ERP licensing fees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Minimal cost (Starting with $14/month)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7827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48EF6-B3BB-6355-23D9-9C7B4D77DDC7}"/>
              </a:ext>
            </a:extLst>
          </p:cNvPr>
          <p:cNvSpPr txBox="1"/>
          <p:nvPr/>
        </p:nvSpPr>
        <p:spPr>
          <a:xfrm>
            <a:off x="1277256" y="693448"/>
            <a:ext cx="40639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4000" b="1" i="0" cap="all" dirty="0">
                <a:solidFill>
                  <a:srgbClr val="F1F1E8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Comparisons</a:t>
            </a:r>
            <a:endParaRPr lang="en-US" sz="4000" cap="all" dirty="0"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A00474-38F0-C56F-30AC-B896C12773E2}"/>
              </a:ext>
            </a:extLst>
          </p:cNvPr>
          <p:cNvSpPr txBox="1"/>
          <p:nvPr/>
        </p:nvSpPr>
        <p:spPr>
          <a:xfrm>
            <a:off x="6451597" y="693447"/>
            <a:ext cx="8853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4000" b="0" i="1" dirty="0">
                <a:solidFill>
                  <a:srgbClr val="F1F1E8"/>
                </a:solidFill>
                <a:effectLst/>
              </a:rPr>
              <a:t>Vs.</a:t>
            </a:r>
            <a:endParaRPr lang="en-US" sz="400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5A6739-38AF-531F-BE98-9D26F6D544B9}"/>
              </a:ext>
            </a:extLst>
          </p:cNvPr>
          <p:cNvSpPr txBox="1"/>
          <p:nvPr/>
        </p:nvSpPr>
        <p:spPr>
          <a:xfrm>
            <a:off x="5341256" y="693447"/>
            <a:ext cx="12917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4000" b="0" i="0" cap="all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ERP</a:t>
            </a:r>
            <a:endParaRPr lang="en-US" sz="4000" cap="all" dirty="0"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C02EDB-DF5B-D749-4BCB-B7765DC962E0}"/>
              </a:ext>
            </a:extLst>
          </p:cNvPr>
          <p:cNvSpPr txBox="1"/>
          <p:nvPr/>
        </p:nvSpPr>
        <p:spPr>
          <a:xfrm>
            <a:off x="7336968" y="693447"/>
            <a:ext cx="35777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4000" b="0" i="0" cap="all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BI Solutions</a:t>
            </a:r>
            <a:endParaRPr lang="en-US" sz="4000" cap="all" dirty="0"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C74B06-EA27-8E99-6516-79ABA41AF512}"/>
              </a:ext>
            </a:extLst>
          </p:cNvPr>
          <p:cNvSpPr txBox="1"/>
          <p:nvPr/>
        </p:nvSpPr>
        <p:spPr>
          <a:xfrm>
            <a:off x="1451426" y="1598105"/>
            <a:ext cx="98842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0" i="0" cap="all" dirty="0">
                <a:solidFill>
                  <a:srgbClr val="F1F1E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Business Intelligence (BI) solutions and Enterprise Resource Planning (ERP) systems serve different purposes but complement each other in business operations.</a:t>
            </a:r>
            <a:endParaRPr lang="en-US" cap="all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4682BC-AC78-651F-9A51-9011D2BE5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54688"/>
          <a:stretch/>
        </p:blipFill>
        <p:spPr>
          <a:xfrm>
            <a:off x="856345" y="2799093"/>
            <a:ext cx="2571580" cy="2549411"/>
          </a:xfrm>
          <a:prstGeom prst="rect">
            <a:avLst/>
          </a:prstGeom>
        </p:spPr>
      </p:pic>
      <p:sp>
        <p:nvSpPr>
          <p:cNvPr id="17" name="TextBox 16">
            <a:hlinkClick r:id="rId4" tooltip="Need Consultations?"/>
            <a:extLst>
              <a:ext uri="{FF2B5EF4-FFF2-40B4-BE49-F238E27FC236}">
                <a16:creationId xmlns:a16="http://schemas.microsoft.com/office/drawing/2014/main" id="{BB37755F-896F-5259-0985-0D5C790CF9AF}"/>
              </a:ext>
            </a:extLst>
          </p:cNvPr>
          <p:cNvSpPr txBox="1"/>
          <p:nvPr/>
        </p:nvSpPr>
        <p:spPr>
          <a:xfrm>
            <a:off x="10303591" y="6473020"/>
            <a:ext cx="1891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F1F1E8"/>
                </a:solidFill>
                <a:effectLst/>
                <a:latin typeface="Arial" panose="020B0604020202020204" pitchFamily="34" charset="0"/>
              </a:rPr>
              <a:t>🌐 </a:t>
            </a:r>
            <a:r>
              <a:rPr lang="en-US" b="1" dirty="0" err="1">
                <a:solidFill>
                  <a:srgbClr val="F1F1E8"/>
                </a:solidFill>
              </a:rPr>
              <a:t>biforbusiness</a:t>
            </a:r>
            <a:endParaRPr lang="en-US" b="1" dirty="0">
              <a:solidFill>
                <a:srgbClr val="F1F1E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27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41E99F-E9A6-3F70-BEB3-7C1C922722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DD2D8D-28D7-47E7-0D09-73A8247B360C}"/>
              </a:ext>
            </a:extLst>
          </p:cNvPr>
          <p:cNvSpPr/>
          <p:nvPr/>
        </p:nvSpPr>
        <p:spPr>
          <a:xfrm>
            <a:off x="5975060" y="1187095"/>
            <a:ext cx="5985882" cy="5007228"/>
          </a:xfrm>
          <a:prstGeom prst="rect">
            <a:avLst/>
          </a:prstGeom>
          <a:solidFill>
            <a:srgbClr val="F1F1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dirty="0"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339537-B0B5-09C9-2918-F69AF924B112}"/>
              </a:ext>
            </a:extLst>
          </p:cNvPr>
          <p:cNvSpPr/>
          <p:nvPr/>
        </p:nvSpPr>
        <p:spPr>
          <a:xfrm>
            <a:off x="168533" y="1187094"/>
            <a:ext cx="5806527" cy="5007228"/>
          </a:xfrm>
          <a:prstGeom prst="rect">
            <a:avLst/>
          </a:prstGeom>
          <a:solidFill>
            <a:srgbClr val="6DA0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5D8C3-5F3B-FA80-2324-A6E97DD56E3F}"/>
              </a:ext>
            </a:extLst>
          </p:cNvPr>
          <p:cNvSpPr txBox="1"/>
          <p:nvPr/>
        </p:nvSpPr>
        <p:spPr>
          <a:xfrm>
            <a:off x="947549" y="1207382"/>
            <a:ext cx="50275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4000" b="1" i="0" cap="all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Real-world</a:t>
            </a:r>
            <a:endParaRPr lang="en-US" sz="4000" cap="all" dirty="0">
              <a:solidFill>
                <a:schemeClr val="bg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9FDDCC-21F3-4E0B-1209-7604625619FA}"/>
              </a:ext>
            </a:extLst>
          </p:cNvPr>
          <p:cNvSpPr txBox="1"/>
          <p:nvPr/>
        </p:nvSpPr>
        <p:spPr>
          <a:xfrm>
            <a:off x="5975060" y="1212888"/>
            <a:ext cx="46291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4000" b="0" i="0" cap="all" dirty="0">
                <a:solidFill>
                  <a:srgbClr val="474747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APPLICATIONS</a:t>
            </a:r>
            <a:endParaRPr lang="en-US" sz="4000" cap="all" dirty="0">
              <a:solidFill>
                <a:srgbClr val="474747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B990F3-6002-9B12-34B9-D6160CC54CD6}"/>
              </a:ext>
            </a:extLst>
          </p:cNvPr>
          <p:cNvSpPr txBox="1"/>
          <p:nvPr/>
        </p:nvSpPr>
        <p:spPr>
          <a:xfrm>
            <a:off x="947549" y="1992434"/>
            <a:ext cx="5686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b="1" i="1" dirty="0">
                <a:solidFill>
                  <a:srgbClr val="474747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Examples of industries benefiting from BI</a:t>
            </a:r>
            <a:endParaRPr lang="en-US" b="1" dirty="0"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050" name="Picture 2">
            <a:hlinkClick r:id="rId4" tooltip="Fintech Power BI Report"/>
            <a:extLst>
              <a:ext uri="{FF2B5EF4-FFF2-40B4-BE49-F238E27FC236}">
                <a16:creationId xmlns:a16="http://schemas.microsoft.com/office/drawing/2014/main" id="{7D1E752C-7B5A-3494-7B27-3C7AF892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" t="15815" r="5634" b="14162"/>
          <a:stretch/>
        </p:blipFill>
        <p:spPr bwMode="auto">
          <a:xfrm>
            <a:off x="320088" y="2471726"/>
            <a:ext cx="5547556" cy="317889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hlinkClick r:id="rId4" tooltip="Click to view"/>
            <a:extLst>
              <a:ext uri="{FF2B5EF4-FFF2-40B4-BE49-F238E27FC236}">
                <a16:creationId xmlns:a16="http://schemas.microsoft.com/office/drawing/2014/main" id="{750A9F9F-3559-C52B-E489-E4E06C67A63F}"/>
              </a:ext>
            </a:extLst>
          </p:cNvPr>
          <p:cNvSpPr txBox="1"/>
          <p:nvPr/>
        </p:nvSpPr>
        <p:spPr>
          <a:xfrm>
            <a:off x="320088" y="5701712"/>
            <a:ext cx="5547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b="0" i="1" dirty="0">
                <a:solidFill>
                  <a:srgbClr val="474747"/>
                </a:solidFill>
                <a:effectLst/>
              </a:rPr>
              <a:t>Click to view the report ↑</a:t>
            </a:r>
            <a:endParaRPr lang="en-US" dirty="0">
              <a:effectLst/>
            </a:endParaRPr>
          </a:p>
        </p:txBody>
      </p:sp>
      <p:sp>
        <p:nvSpPr>
          <p:cNvPr id="17" name="TextBox 16">
            <a:hlinkClick r:id="rId6" tooltip="Need Consultations?"/>
            <a:extLst>
              <a:ext uri="{FF2B5EF4-FFF2-40B4-BE49-F238E27FC236}">
                <a16:creationId xmlns:a16="http://schemas.microsoft.com/office/drawing/2014/main" id="{76A94A40-28F8-C7FE-8B02-F82DF6A6CF19}"/>
              </a:ext>
            </a:extLst>
          </p:cNvPr>
          <p:cNvSpPr txBox="1"/>
          <p:nvPr/>
        </p:nvSpPr>
        <p:spPr>
          <a:xfrm>
            <a:off x="10303591" y="6473020"/>
            <a:ext cx="2339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🌐 </a:t>
            </a:r>
            <a:r>
              <a:rPr lang="en-US" b="1" dirty="0" err="1">
                <a:solidFill>
                  <a:schemeClr val="bg1"/>
                </a:solidFill>
              </a:rPr>
              <a:t>biforbusiness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48ACC-FE67-A1E6-0004-CA7B59FE717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422" t="14427" r="14219" b="12524"/>
          <a:stretch/>
        </p:blipFill>
        <p:spPr>
          <a:xfrm>
            <a:off x="6096000" y="2463000"/>
            <a:ext cx="5683929" cy="3182112"/>
          </a:xfrm>
          <a:prstGeom prst="rect">
            <a:avLst/>
          </a:prstGeom>
          <a:ln>
            <a:solidFill>
              <a:srgbClr val="474747"/>
            </a:solidFill>
          </a:ln>
        </p:spPr>
      </p:pic>
      <p:sp>
        <p:nvSpPr>
          <p:cNvPr id="2" name="TextBox 1">
            <a:hlinkClick r:id="rId8" tooltip="Click to view"/>
            <a:extLst>
              <a:ext uri="{FF2B5EF4-FFF2-40B4-BE49-F238E27FC236}">
                <a16:creationId xmlns:a16="http://schemas.microsoft.com/office/drawing/2014/main" id="{D2B6BA8D-B2FA-B6A5-B90D-8A6D442B73A9}"/>
              </a:ext>
            </a:extLst>
          </p:cNvPr>
          <p:cNvSpPr txBox="1"/>
          <p:nvPr/>
        </p:nvSpPr>
        <p:spPr>
          <a:xfrm>
            <a:off x="6295148" y="5703337"/>
            <a:ext cx="5547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b="0" i="1" dirty="0">
                <a:solidFill>
                  <a:srgbClr val="474747"/>
                </a:solidFill>
                <a:effectLst/>
              </a:rPr>
              <a:t>Click to view the report ↑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18798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7D024F7-F62B-FBC0-D96D-42C4FE0F4B4C}"/>
              </a:ext>
            </a:extLst>
          </p:cNvPr>
          <p:cNvGrpSpPr/>
          <p:nvPr/>
        </p:nvGrpSpPr>
        <p:grpSpPr>
          <a:xfrm>
            <a:off x="971548" y="2105560"/>
            <a:ext cx="4476751" cy="2646878"/>
            <a:chOff x="1009651" y="2253798"/>
            <a:chExt cx="4476751" cy="26468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3DA390-F1F2-9C76-ED15-781DEF539573}"/>
                </a:ext>
              </a:extLst>
            </p:cNvPr>
            <p:cNvSpPr txBox="1"/>
            <p:nvPr/>
          </p:nvSpPr>
          <p:spPr>
            <a:xfrm>
              <a:off x="1009651" y="2253798"/>
              <a:ext cx="447674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rtl="0"/>
              <a:r>
                <a:rPr lang="en-US" sz="4000" b="1" i="0" cap="all" dirty="0">
                  <a:solidFill>
                    <a:srgbClr val="474747"/>
                  </a:solidFill>
                  <a:effectLst/>
                  <a:latin typeface="Segoe UI Black" panose="020B0A02040204020203" pitchFamily="34" charset="0"/>
                  <a:ea typeface="Segoe UI Black" panose="020B0A02040204020203" pitchFamily="34" charset="0"/>
                </a:rPr>
                <a:t>Why </a:t>
              </a:r>
              <a:r>
                <a:rPr lang="en-US" sz="4000" b="1" i="0" cap="all" dirty="0">
                  <a:solidFill>
                    <a:schemeClr val="accent4">
                      <a:lumMod val="75000"/>
                    </a:schemeClr>
                  </a:solidFill>
                  <a:effectLst/>
                  <a:latin typeface="Segoe UI Black" panose="020B0A02040204020203" pitchFamily="34" charset="0"/>
                  <a:ea typeface="Segoe UI Black" panose="020B0A02040204020203" pitchFamily="34" charset="0"/>
                </a:rPr>
                <a:t>Power BI</a:t>
              </a:r>
              <a:r>
                <a:rPr lang="en-US" sz="4000" b="1" i="0" cap="all" dirty="0">
                  <a:solidFill>
                    <a:srgbClr val="474747"/>
                  </a:solidFill>
                  <a:effectLst/>
                  <a:latin typeface="Segoe UI Black" panose="020B0A02040204020203" pitchFamily="34" charset="0"/>
                  <a:ea typeface="Segoe UI Black" panose="020B0A02040204020203" pitchFamily="34" charset="0"/>
                </a:rPr>
                <a:t>?</a:t>
              </a:r>
              <a:endParaRPr lang="en-US" sz="4000" cap="all" dirty="0">
                <a:solidFill>
                  <a:srgbClr val="474747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0F6289-2F3F-E8C7-6632-256F1EFE377C}"/>
                </a:ext>
              </a:extLst>
            </p:cNvPr>
            <p:cNvSpPr txBox="1"/>
            <p:nvPr/>
          </p:nvSpPr>
          <p:spPr>
            <a:xfrm>
              <a:off x="1009652" y="2961684"/>
              <a:ext cx="4476750" cy="1938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rtl="0"/>
              <a:r>
                <a:rPr lang="en-US" sz="4000" b="0" i="0" cap="all" dirty="0">
                  <a:solidFill>
                    <a:srgbClr val="474747"/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THE </a:t>
              </a:r>
            </a:p>
            <a:p>
              <a:pPr algn="l" rtl="0"/>
              <a:r>
                <a:rPr lang="en-US" sz="4000" b="0" i="0" cap="all" dirty="0">
                  <a:solidFill>
                    <a:srgbClr val="474747"/>
                  </a:solidFill>
                  <a:effectLst/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Game-Changer</a:t>
              </a:r>
            </a:p>
            <a:p>
              <a:pPr algn="l" rtl="0"/>
              <a:r>
                <a:rPr lang="en-US" sz="4000" b="0" i="0" cap="all" dirty="0">
                  <a:solidFill>
                    <a:srgbClr val="474747"/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 BI</a:t>
              </a:r>
              <a:endParaRPr lang="en-US" sz="4000" cap="all" dirty="0">
                <a:solidFill>
                  <a:srgbClr val="474747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3F7BAB-C5C1-C3A4-AEAE-3FF4CAA91201}"/>
              </a:ext>
            </a:extLst>
          </p:cNvPr>
          <p:cNvGrpSpPr/>
          <p:nvPr/>
        </p:nvGrpSpPr>
        <p:grpSpPr>
          <a:xfrm>
            <a:off x="5486402" y="595312"/>
            <a:ext cx="5867400" cy="5667375"/>
            <a:chOff x="5905502" y="633412"/>
            <a:chExt cx="5867400" cy="566737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07A36D3-B4DE-7345-3C85-5C3C59238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l="39500"/>
            <a:stretch/>
          </p:blipFill>
          <p:spPr>
            <a:xfrm>
              <a:off x="7162802" y="633412"/>
              <a:ext cx="4610100" cy="5667375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1B7D209-4A05-EC98-3CBF-1DCD3BF72C9C}"/>
                </a:ext>
              </a:extLst>
            </p:cNvPr>
            <p:cNvSpPr/>
            <p:nvPr/>
          </p:nvSpPr>
          <p:spPr>
            <a:xfrm>
              <a:off x="5905502" y="2323509"/>
              <a:ext cx="1981200" cy="1938992"/>
            </a:xfrm>
            <a:prstGeom prst="ellipse">
              <a:avLst/>
            </a:prstGeom>
            <a:solidFill>
              <a:srgbClr val="EDBE1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031606-65E7-1617-3320-47393C28D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l="36070" t="25282" r="35212" b="31119"/>
            <a:stretch/>
          </p:blipFill>
          <p:spPr>
            <a:xfrm>
              <a:off x="6235202" y="2654830"/>
              <a:ext cx="1346700" cy="1276350"/>
            </a:xfrm>
            <a:prstGeom prst="rect">
              <a:avLst/>
            </a:prstGeom>
          </p:spPr>
        </p:pic>
      </p:grpSp>
      <p:sp>
        <p:nvSpPr>
          <p:cNvPr id="20" name="TextBox 19">
            <a:hlinkClick r:id="rId6" tooltip="Need Consultations?"/>
            <a:extLst>
              <a:ext uri="{FF2B5EF4-FFF2-40B4-BE49-F238E27FC236}">
                <a16:creationId xmlns:a16="http://schemas.microsoft.com/office/drawing/2014/main" id="{7D56964D-4A26-45BC-B3B2-5E0025E592D2}"/>
              </a:ext>
            </a:extLst>
          </p:cNvPr>
          <p:cNvSpPr txBox="1"/>
          <p:nvPr/>
        </p:nvSpPr>
        <p:spPr>
          <a:xfrm>
            <a:off x="10303591" y="6473020"/>
            <a:ext cx="1891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🌐 </a:t>
            </a:r>
            <a:r>
              <a:rPr lang="en-US" b="1" dirty="0" err="1">
                <a:solidFill>
                  <a:srgbClr val="474747"/>
                </a:solidFill>
              </a:rPr>
              <a:t>biforbusiness</a:t>
            </a:r>
            <a:endParaRPr lang="en-US" b="1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777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A0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50034-B558-830E-8E6B-693486804722}"/>
              </a:ext>
            </a:extLst>
          </p:cNvPr>
          <p:cNvSpPr txBox="1"/>
          <p:nvPr/>
        </p:nvSpPr>
        <p:spPr>
          <a:xfrm>
            <a:off x="1205596" y="712139"/>
            <a:ext cx="3366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4000" b="1" i="0" cap="all" dirty="0">
                <a:solidFill>
                  <a:srgbClr val="F1F1E8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From DATA</a:t>
            </a:r>
            <a:endParaRPr lang="en-US" sz="4000" cap="all" dirty="0"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ACA103-0BFC-DFE5-1A0A-E7246DC0A801}"/>
              </a:ext>
            </a:extLst>
          </p:cNvPr>
          <p:cNvSpPr txBox="1"/>
          <p:nvPr/>
        </p:nvSpPr>
        <p:spPr>
          <a:xfrm>
            <a:off x="4530276" y="712139"/>
            <a:ext cx="7257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4000" b="0" i="1" dirty="0">
                <a:solidFill>
                  <a:srgbClr val="F1F1E8"/>
                </a:solidFill>
                <a:effectLst/>
              </a:rPr>
              <a:t>to</a:t>
            </a:r>
            <a:endParaRPr lang="en-US" sz="400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2461F-53DD-3622-ECED-128E5A5FAEB0}"/>
              </a:ext>
            </a:extLst>
          </p:cNvPr>
          <p:cNvSpPr txBox="1"/>
          <p:nvPr/>
        </p:nvSpPr>
        <p:spPr>
          <a:xfrm>
            <a:off x="5236939" y="712139"/>
            <a:ext cx="38898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4000" b="0" i="0" cap="all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DECISIONS</a:t>
            </a:r>
            <a:endParaRPr lang="en-US" sz="4000" cap="all" dirty="0"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C20BE-E1ED-F298-CAF2-FF343747D2E8}"/>
              </a:ext>
            </a:extLst>
          </p:cNvPr>
          <p:cNvSpPr txBox="1"/>
          <p:nvPr/>
        </p:nvSpPr>
        <p:spPr>
          <a:xfrm>
            <a:off x="5236938" y="1457097"/>
            <a:ext cx="6705125" cy="541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Smart Dashboards</a:t>
            </a:r>
            <a:r>
              <a:rPr lang="en-US" sz="2000" b="0" i="0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 that Update Automatically.</a:t>
            </a:r>
            <a:endParaRPr lang="en-US" sz="2000" dirty="0"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Predictive Analytics using AI (e.g., Forecasting, Key </a:t>
            </a:r>
            <a:r>
              <a:rPr lang="en-US" sz="2000" dirty="0">
                <a:solidFill>
                  <a:srgbClr val="F1F1E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</a:t>
            </a:r>
            <a:r>
              <a:rPr lang="en-US" sz="2000" b="0" i="0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nfluencers, Q&amp;A Visual, etc.).</a:t>
            </a:r>
            <a:endParaRPr lang="en-US" sz="2000" dirty="0"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Visual Alerts when thresholds are crossed (Alerts &amp; KPIs).</a:t>
            </a:r>
          </a:p>
          <a:p>
            <a:pPr marL="285750" indent="-285750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1F1E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Ensuring Data Security &amp; Governance with Role-based Access to Reports/Data</a:t>
            </a:r>
            <a:endParaRPr lang="en-US" sz="2000" dirty="0"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Drill-down </a:t>
            </a:r>
            <a:r>
              <a:rPr lang="en-US" sz="2000" dirty="0">
                <a:solidFill>
                  <a:srgbClr val="F1F1E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</a:t>
            </a:r>
            <a:r>
              <a:rPr lang="en-US" sz="2000" b="0" i="0" dirty="0">
                <a:solidFill>
                  <a:srgbClr val="F1F1E8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apabilities for deeper insights.</a:t>
            </a:r>
            <a:endParaRPr lang="en-US" sz="2000" dirty="0"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3C2989-720A-131A-72BA-EC8E9FE32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4667"/>
          <a:stretch/>
        </p:blipFill>
        <p:spPr>
          <a:xfrm>
            <a:off x="0" y="2167863"/>
            <a:ext cx="5036237" cy="2950920"/>
          </a:xfrm>
          <a:prstGeom prst="rect">
            <a:avLst/>
          </a:prstGeom>
        </p:spPr>
      </p:pic>
      <p:sp>
        <p:nvSpPr>
          <p:cNvPr id="13" name="TextBox 12">
            <a:hlinkClick r:id="rId4" tooltip="Need Consultations?"/>
            <a:extLst>
              <a:ext uri="{FF2B5EF4-FFF2-40B4-BE49-F238E27FC236}">
                <a16:creationId xmlns:a16="http://schemas.microsoft.com/office/drawing/2014/main" id="{C478ED02-41CD-5F0F-D7D9-A4C9F3BBFBA9}"/>
              </a:ext>
            </a:extLst>
          </p:cNvPr>
          <p:cNvSpPr txBox="1"/>
          <p:nvPr/>
        </p:nvSpPr>
        <p:spPr>
          <a:xfrm>
            <a:off x="10303591" y="6473020"/>
            <a:ext cx="1891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🌐 </a:t>
            </a:r>
            <a:r>
              <a:rPr lang="en-US" b="1" dirty="0" err="1">
                <a:solidFill>
                  <a:srgbClr val="474747"/>
                </a:solidFill>
              </a:rPr>
              <a:t>biforbusiness</a:t>
            </a:r>
            <a:endParaRPr lang="en-US" b="1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13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E5FCAF-4DDC-B793-C01E-E056056C2DF8}"/>
              </a:ext>
            </a:extLst>
          </p:cNvPr>
          <p:cNvSpPr txBox="1"/>
          <p:nvPr/>
        </p:nvSpPr>
        <p:spPr>
          <a:xfrm>
            <a:off x="857249" y="867310"/>
            <a:ext cx="42481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4000" b="1" i="0" cap="all" dirty="0">
                <a:solidFill>
                  <a:srgbClr val="474747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MONITORING</a:t>
            </a:r>
            <a:endParaRPr lang="en-US" sz="4000" cap="all" dirty="0">
              <a:solidFill>
                <a:srgbClr val="474747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838C-7404-C1F9-54D5-E01FCC1CC3AD}"/>
              </a:ext>
            </a:extLst>
          </p:cNvPr>
          <p:cNvSpPr txBox="1"/>
          <p:nvPr/>
        </p:nvSpPr>
        <p:spPr>
          <a:xfrm>
            <a:off x="5676899" y="867310"/>
            <a:ext cx="44767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4000" i="0" cap="all" dirty="0">
                <a:solidFill>
                  <a:srgbClr val="474747"/>
                </a:solidFill>
                <a:effectLst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Alert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246770-F6AF-77FA-5E9D-C5980A6A7563}"/>
              </a:ext>
            </a:extLst>
          </p:cNvPr>
          <p:cNvSpPr txBox="1"/>
          <p:nvPr/>
        </p:nvSpPr>
        <p:spPr>
          <a:xfrm>
            <a:off x="4667249" y="867310"/>
            <a:ext cx="10096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4000" b="0" i="1" dirty="0">
                <a:solidFill>
                  <a:srgbClr val="474747"/>
                </a:solidFill>
                <a:effectLst/>
              </a:rPr>
              <a:t>and</a:t>
            </a:r>
            <a:endParaRPr lang="en-US" sz="4000" dirty="0">
              <a:solidFill>
                <a:srgbClr val="474747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A2B293-0DB5-0BC8-ECDA-6EFF8F7B83F3}"/>
              </a:ext>
            </a:extLst>
          </p:cNvPr>
          <p:cNvSpPr txBox="1"/>
          <p:nvPr/>
        </p:nvSpPr>
        <p:spPr>
          <a:xfrm>
            <a:off x="6553201" y="2308286"/>
            <a:ext cx="5505450" cy="2699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474747"/>
                </a:solidFill>
                <a:effectLst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Real-time Monitoring from Web Browser or </a:t>
            </a:r>
            <a:r>
              <a:rPr lang="en-US" sz="2000" b="1" i="0" dirty="0">
                <a:solidFill>
                  <a:srgbClr val="474747"/>
                </a:solidFill>
                <a:effectLst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Mobile App</a:t>
            </a:r>
            <a:r>
              <a:rPr lang="en-US" sz="2000" b="0" i="0" dirty="0">
                <a:solidFill>
                  <a:srgbClr val="474747"/>
                </a:solidFill>
                <a:effectLst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.</a:t>
            </a:r>
            <a:endParaRPr lang="en-US" sz="2000" dirty="0">
              <a:effectLst/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474747"/>
                </a:solidFill>
                <a:effectLst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Alerts for KPIs like Sales drop, </a:t>
            </a:r>
            <a:r>
              <a:rPr lang="en-US" sz="2000" dirty="0">
                <a:solidFill>
                  <a:srgbClr val="474747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I</a:t>
            </a:r>
            <a:r>
              <a:rPr lang="en-US" sz="2000" b="0" i="0" dirty="0">
                <a:solidFill>
                  <a:srgbClr val="474747"/>
                </a:solidFill>
                <a:effectLst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nventory spike.</a:t>
            </a:r>
            <a:endParaRPr lang="en-US" sz="2000" dirty="0">
              <a:effectLst/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474747"/>
                </a:solidFill>
                <a:effectLst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Email Notifications or Mobile </a:t>
            </a:r>
            <a:r>
              <a:rPr lang="en-US" sz="2000" dirty="0">
                <a:solidFill>
                  <a:srgbClr val="474747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P</a:t>
            </a:r>
            <a:r>
              <a:rPr lang="en-US" sz="2000" b="0" i="0" dirty="0">
                <a:solidFill>
                  <a:srgbClr val="474747"/>
                </a:solidFill>
                <a:effectLst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ush </a:t>
            </a:r>
            <a:r>
              <a:rPr lang="en-US" sz="2000" dirty="0">
                <a:solidFill>
                  <a:srgbClr val="474747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</a:t>
            </a:r>
            <a:r>
              <a:rPr lang="en-US" sz="2000" b="0" i="0" dirty="0">
                <a:solidFill>
                  <a:srgbClr val="474747"/>
                </a:solidFill>
                <a:effectLst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lerts.</a:t>
            </a:r>
            <a:endParaRPr lang="en-US" sz="2000" dirty="0">
              <a:effectLst/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474747"/>
                </a:solidFill>
                <a:effectLst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Example use cases: Sales, Manufacturing, Finance.</a:t>
            </a:r>
            <a:endParaRPr lang="en-US" sz="2000" dirty="0">
              <a:effectLst/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059AE7-97DD-934E-33D6-02893085F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7249" y="2053830"/>
            <a:ext cx="5505450" cy="3670300"/>
          </a:xfrm>
          <a:prstGeom prst="rect">
            <a:avLst/>
          </a:prstGeom>
        </p:spPr>
      </p:pic>
      <p:sp>
        <p:nvSpPr>
          <p:cNvPr id="16" name="TextBox 15">
            <a:hlinkClick r:id="rId4" tooltip="Need Consultations?"/>
            <a:extLst>
              <a:ext uri="{FF2B5EF4-FFF2-40B4-BE49-F238E27FC236}">
                <a16:creationId xmlns:a16="http://schemas.microsoft.com/office/drawing/2014/main" id="{A13CF5A8-AF8E-D5F4-3F1D-BA0E640C13E2}"/>
              </a:ext>
            </a:extLst>
          </p:cNvPr>
          <p:cNvSpPr txBox="1"/>
          <p:nvPr/>
        </p:nvSpPr>
        <p:spPr>
          <a:xfrm>
            <a:off x="10303591" y="6473020"/>
            <a:ext cx="1891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🌐 </a:t>
            </a:r>
            <a:r>
              <a:rPr lang="en-US" b="1" dirty="0" err="1">
                <a:solidFill>
                  <a:srgbClr val="474747"/>
                </a:solidFill>
              </a:rPr>
              <a:t>biforbusiness</a:t>
            </a:r>
            <a:endParaRPr lang="en-US" b="1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250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595D76E-078B-45AD-B61F-3FABCC68FB0B}">
  <we:reference id="wa104380955" version="3.16.2.1" store="en-GB" storeType="OMEX"/>
  <we:alternateReferences>
    <we:reference id="WA104380955" version="3.16.2.1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740</Words>
  <Application>Microsoft Office PowerPoint</Application>
  <PresentationFormat>Widescreen</PresentationFormat>
  <Paragraphs>144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Segoe UI Black</vt:lpstr>
      <vt:lpstr>Segoe UI Semibold</vt:lpstr>
      <vt:lpstr>Office Theme</vt:lpstr>
      <vt:lpstr>INTRODUCTION TO “MICROSOFT POWER BI” &amp; ADVANTAGES OVER TRADITIONAL ERP REPORTING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Sabbir Jamil Suchon</dc:creator>
  <cp:lastModifiedBy>Md Shabbir Hossain Bhuiyea (Rossi)</cp:lastModifiedBy>
  <cp:revision>16</cp:revision>
  <dcterms:created xsi:type="dcterms:W3CDTF">2025-04-17T15:18:57Z</dcterms:created>
  <dcterms:modified xsi:type="dcterms:W3CDTF">2025-04-19T06:25:10Z</dcterms:modified>
</cp:coreProperties>
</file>